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95" r:id="rId3"/>
    <p:sldId id="302" r:id="rId4"/>
    <p:sldId id="297" r:id="rId5"/>
    <p:sldId id="298" r:id="rId6"/>
    <p:sldId id="299" r:id="rId7"/>
    <p:sldId id="303" r:id="rId8"/>
    <p:sldId id="300" r:id="rId9"/>
    <p:sldId id="301" r:id="rId10"/>
    <p:sldId id="304" r:id="rId11"/>
    <p:sldId id="305" r:id="rId12"/>
  </p:sldIdLst>
  <p:sldSz cx="9144000" cy="6858000" type="screen4x3"/>
  <p:notesSz cx="7099300"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71" autoAdjust="0"/>
  </p:normalViewPr>
  <p:slideViewPr>
    <p:cSldViewPr>
      <p:cViewPr varScale="1">
        <p:scale>
          <a:sx n="104" d="100"/>
          <a:sy n="104" d="100"/>
        </p:scale>
        <p:origin x="1626"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538668A1-EC17-473D-9540-38755F96A105}" type="datetimeFigureOut">
              <a:rPr lang="zh-CN" altLang="en-US" smtClean="0"/>
              <a:pPr/>
              <a:t>2026/1/22</a:t>
            </a:fld>
            <a:endParaRPr lang="zh-CN" altLang="en-US"/>
          </a:p>
        </p:txBody>
      </p:sp>
      <p:sp>
        <p:nvSpPr>
          <p:cNvPr id="4" name="幻灯片图像占位符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09613" y="4860925"/>
            <a:ext cx="5680075" cy="4605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14B1BF2D-19DA-416E-B589-7F4DAB479E4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4B1BF2D-19DA-416E-B589-7F4DAB479E4D}" type="slidenum">
              <a:rPr lang="zh-CN" altLang="en-US" smtClean="0"/>
              <a:pPr/>
              <a:t>8</a:t>
            </a:fld>
            <a:endParaRPr lang="zh-CN" altLang="en-US"/>
          </a:p>
        </p:txBody>
      </p:sp>
    </p:spTree>
    <p:extLst>
      <p:ext uri="{BB962C8B-B14F-4D97-AF65-F5344CB8AC3E}">
        <p14:creationId xmlns:p14="http://schemas.microsoft.com/office/powerpoint/2010/main" val="656396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7DA4607-E2F9-40E5-A0EB-CEC5AE822F0F}" type="datetimeFigureOut">
              <a:rPr lang="zh-CN" altLang="en-US" smtClean="0"/>
              <a:pPr/>
              <a:t>2026/1/22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A6865D-239D-4CC2-9ECD-C05565AAECC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A4607-E2F9-40E5-A0EB-CEC5AE822F0F}" type="datetimeFigureOut">
              <a:rPr lang="zh-CN" altLang="en-US" smtClean="0"/>
              <a:pPr/>
              <a:t>2026/1/22</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A6865D-239D-4CC2-9ECD-C05565AAECC4}"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4"/>
          <p:cNvSpPr/>
          <p:nvPr/>
        </p:nvSpPr>
        <p:spPr>
          <a:xfrm>
            <a:off x="500034" y="928670"/>
            <a:ext cx="8215370" cy="1500198"/>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pic>
        <p:nvPicPr>
          <p:cNvPr id="18" name="图片 17" descr="istockphoto-1286611225-612x612.jpg"/>
          <p:cNvPicPr>
            <a:picLocks noChangeAspect="1"/>
          </p:cNvPicPr>
          <p:nvPr/>
        </p:nvPicPr>
        <p:blipFill>
          <a:blip r:embed="rId2"/>
          <a:stretch>
            <a:fillRect/>
          </a:stretch>
        </p:blipFill>
        <p:spPr>
          <a:xfrm>
            <a:off x="0" y="0"/>
            <a:ext cx="9144000" cy="6858000"/>
          </a:xfrm>
          <a:prstGeom prst="rect">
            <a:avLst/>
          </a:prstGeom>
        </p:spPr>
      </p:pic>
      <p:sp>
        <p:nvSpPr>
          <p:cNvPr id="14" name="Rectangle 8"/>
          <p:cNvSpPr/>
          <p:nvPr/>
        </p:nvSpPr>
        <p:spPr>
          <a:xfrm>
            <a:off x="0" y="0"/>
            <a:ext cx="9144000" cy="7000900"/>
          </a:xfrm>
          <a:prstGeom prst="rect">
            <a:avLst/>
          </a:prstGeom>
          <a:gradFill>
            <a:gsLst>
              <a:gs pos="0">
                <a:srgbClr val="0070C0">
                  <a:alpha val="36000"/>
                  <a:lumMod val="78000"/>
                  <a:lumOff val="22000"/>
                </a:srgbClr>
              </a:gs>
              <a:gs pos="62000">
                <a:srgbClr val="002060">
                  <a:alpha val="74000"/>
                  <a:lumMod val="10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5" name="TextBox 14"/>
          <p:cNvSpPr txBox="1"/>
          <p:nvPr/>
        </p:nvSpPr>
        <p:spPr>
          <a:xfrm>
            <a:off x="428596" y="2285992"/>
            <a:ext cx="8429684" cy="1200329"/>
          </a:xfrm>
          <a:prstGeom prst="rect">
            <a:avLst/>
          </a:prstGeom>
          <a:noFill/>
        </p:spPr>
        <p:txBody>
          <a:bodyPr wrap="square" rtlCol="0">
            <a:spAutoFit/>
          </a:bodyPr>
          <a:lstStyle/>
          <a:p>
            <a:pPr algn="ctr"/>
            <a:r>
              <a:rPr lang="en-US" altLang="zh-CN" sz="3600" b="1" dirty="0">
                <a:solidFill>
                  <a:schemeClr val="bg1">
                    <a:lumMod val="95000"/>
                  </a:schemeClr>
                </a:solidFill>
                <a:latin typeface="Arial" pitchFamily="34" charset="0"/>
                <a:cs typeface="Arial" pitchFamily="34" charset="0"/>
              </a:rPr>
              <a:t>2026 Q1 </a:t>
            </a:r>
          </a:p>
          <a:p>
            <a:r>
              <a:rPr lang="en-US" altLang="zh-CN" sz="3600" b="1" dirty="0">
                <a:solidFill>
                  <a:schemeClr val="bg1">
                    <a:lumMod val="95000"/>
                  </a:schemeClr>
                </a:solidFill>
                <a:latin typeface="Arial" pitchFamily="34" charset="0"/>
                <a:cs typeface="Arial" pitchFamily="34" charset="0"/>
              </a:rPr>
              <a:t>Gaming Monitor Product Roadmap</a:t>
            </a:r>
            <a:endParaRPr lang="zh-CN" altLang="en-US" sz="3600" b="1" dirty="0">
              <a:solidFill>
                <a:schemeClr val="bg1">
                  <a:lumMod val="95000"/>
                </a:schemeClr>
              </a:solidFill>
              <a:latin typeface="Arial" pitchFamily="34" charset="0"/>
              <a:cs typeface="Arial" pitchFamily="34" charset="0"/>
            </a:endParaRPr>
          </a:p>
        </p:txBody>
      </p:sp>
      <p:sp>
        <p:nvSpPr>
          <p:cNvPr id="16" name="Rectangle 14"/>
          <p:cNvSpPr/>
          <p:nvPr/>
        </p:nvSpPr>
        <p:spPr>
          <a:xfrm>
            <a:off x="285720" y="2143116"/>
            <a:ext cx="8643998" cy="164307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7" name="TextBox 16"/>
          <p:cNvSpPr txBox="1"/>
          <p:nvPr/>
        </p:nvSpPr>
        <p:spPr>
          <a:xfrm>
            <a:off x="2143108" y="3929066"/>
            <a:ext cx="4429188" cy="400110"/>
          </a:xfrm>
          <a:prstGeom prst="rect">
            <a:avLst/>
          </a:prstGeom>
          <a:noFill/>
        </p:spPr>
        <p:txBody>
          <a:bodyPr wrap="square" rtlCol="0">
            <a:spAutoFit/>
          </a:bodyPr>
          <a:lstStyle/>
          <a:p>
            <a:pPr algn="ctr"/>
            <a:r>
              <a:rPr lang="en-US" altLang="zh-CN" sz="2000" dirty="0">
                <a:solidFill>
                  <a:schemeClr val="bg1">
                    <a:lumMod val="95000"/>
                  </a:schemeClr>
                </a:solidFill>
                <a:latin typeface="Arial" pitchFamily="34" charset="0"/>
                <a:cs typeface="Arial" pitchFamily="34" charset="0"/>
              </a:rPr>
              <a:t>www.promptcontrol.com</a:t>
            </a:r>
            <a:endParaRPr lang="zh-CN" altLang="en-US" sz="2000" dirty="0">
              <a:solidFill>
                <a:schemeClr val="bg1">
                  <a:lumMod val="95000"/>
                </a:schemeClr>
              </a:solidFill>
              <a:latin typeface="Arial" pitchFamily="34" charset="0"/>
              <a:cs typeface="Arial" pitchFamily="34" charset="0"/>
            </a:endParaRPr>
          </a:p>
        </p:txBody>
      </p:sp>
      <p:pic>
        <p:nvPicPr>
          <p:cNvPr id="19" name="图片 18" descr="logo副本.png"/>
          <p:cNvPicPr>
            <a:picLocks noChangeAspect="1"/>
          </p:cNvPicPr>
          <p:nvPr/>
        </p:nvPicPr>
        <p:blipFill>
          <a:blip r:embed="rId3"/>
          <a:stretch>
            <a:fillRect/>
          </a:stretch>
        </p:blipFill>
        <p:spPr>
          <a:xfrm>
            <a:off x="6786578" y="71416"/>
            <a:ext cx="2500330" cy="7500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p:nvPr/>
        </p:nvSpPr>
        <p:spPr>
          <a:xfrm>
            <a:off x="0"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a:solidFill>
                <a:schemeClr val="bg1"/>
              </a:solidFill>
            </a:endParaRPr>
          </a:p>
        </p:txBody>
      </p:sp>
      <p:sp>
        <p:nvSpPr>
          <p:cNvPr id="6" name="TextBox 5"/>
          <p:cNvSpPr txBox="1"/>
          <p:nvPr/>
        </p:nvSpPr>
        <p:spPr>
          <a:xfrm>
            <a:off x="2428860" y="214290"/>
            <a:ext cx="3643338" cy="461665"/>
          </a:xfrm>
          <a:prstGeom prst="rect">
            <a:avLst/>
          </a:prstGeom>
          <a:noFill/>
        </p:spPr>
        <p:txBody>
          <a:bodyPr wrap="square" rtlCol="0">
            <a:spAutoFit/>
          </a:bodyPr>
          <a:lstStyle/>
          <a:p>
            <a:pPr algn="ctr"/>
            <a:r>
              <a:rPr lang="en-US" altLang="zh-CN" sz="2400" b="1" dirty="0">
                <a:solidFill>
                  <a:schemeClr val="bg1">
                    <a:lumMod val="95000"/>
                  </a:schemeClr>
                </a:solidFill>
                <a:latin typeface="Arial" pitchFamily="34" charset="0"/>
                <a:cs typeface="Arial" pitchFamily="34" charset="0"/>
              </a:rPr>
              <a:t>Button Decks</a:t>
            </a:r>
            <a:endParaRPr lang="zh-CN" altLang="en-US" sz="2400" b="1" dirty="0">
              <a:solidFill>
                <a:schemeClr val="bg1">
                  <a:lumMod val="95000"/>
                </a:schemeClr>
              </a:solidFill>
              <a:latin typeface="Arial" pitchFamily="34" charset="0"/>
              <a:cs typeface="Arial" pitchFamily="34" charset="0"/>
            </a:endParaRPr>
          </a:p>
        </p:txBody>
      </p:sp>
      <p:sp>
        <p:nvSpPr>
          <p:cNvPr id="7" name="Rectangle 14"/>
          <p:cNvSpPr/>
          <p:nvPr/>
        </p:nvSpPr>
        <p:spPr>
          <a:xfrm>
            <a:off x="1571604" y="142852"/>
            <a:ext cx="5072098" cy="571504"/>
          </a:xfrm>
          <a:prstGeom prst="rect">
            <a:avLst/>
          </a:prstGeom>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buFont typeface="Arial" pitchFamily="34" charset="0"/>
              <a:buChar char="•"/>
            </a:pPr>
            <a:endParaRPr lang="en-US" sz="675"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微软雅黑" panose="020B0503020204020204" pitchFamily="34" charset="-122"/>
              <a:ea typeface="微软雅黑" panose="020B0503020204020204" pitchFamily="34" charset="-122"/>
            </a:endParaRPr>
          </a:p>
        </p:txBody>
      </p:sp>
      <p:sp>
        <p:nvSpPr>
          <p:cNvPr id="8" name="TextBox 7"/>
          <p:cNvSpPr txBox="1"/>
          <p:nvPr/>
        </p:nvSpPr>
        <p:spPr>
          <a:xfrm>
            <a:off x="1857356" y="214290"/>
            <a:ext cx="4786346" cy="461665"/>
          </a:xfrm>
          <a:prstGeom prst="rect">
            <a:avLst/>
          </a:prstGeom>
          <a:noFill/>
        </p:spPr>
        <p:txBody>
          <a:bodyPr wrap="square" rtlCol="0">
            <a:spAutoFit/>
          </a:bodyPr>
          <a:lstStyle/>
          <a:p>
            <a:pPr algn="ctr"/>
            <a:r>
              <a:rPr lang="en-US" altLang="zh-CN" sz="2400" b="1" dirty="0">
                <a:solidFill>
                  <a:schemeClr val="bg1">
                    <a:lumMod val="95000"/>
                  </a:schemeClr>
                </a:solidFill>
                <a:latin typeface="Arial" pitchFamily="34" charset="0"/>
                <a:cs typeface="Arial" pitchFamily="34" charset="0"/>
              </a:rPr>
              <a:t>G2E, 2025, Las Vegas, USA</a:t>
            </a:r>
          </a:p>
        </p:txBody>
      </p:sp>
      <p:pic>
        <p:nvPicPr>
          <p:cNvPr id="5122" name="Picture 2" descr="F:\成都浦创科技有限公司\展会相关\2025美国G2E\展会照片\David Gong.jpg"/>
          <p:cNvPicPr>
            <a:picLocks noChangeAspect="1" noChangeArrowheads="1"/>
          </p:cNvPicPr>
          <p:nvPr/>
        </p:nvPicPr>
        <p:blipFill>
          <a:blip r:embed="rId2" cstate="print"/>
          <a:srcRect/>
          <a:stretch>
            <a:fillRect/>
          </a:stretch>
        </p:blipFill>
        <p:spPr bwMode="auto">
          <a:xfrm>
            <a:off x="428596" y="3786190"/>
            <a:ext cx="2381243" cy="1785932"/>
          </a:xfrm>
          <a:prstGeom prst="rect">
            <a:avLst/>
          </a:prstGeom>
          <a:noFill/>
        </p:spPr>
      </p:pic>
      <p:pic>
        <p:nvPicPr>
          <p:cNvPr id="5123" name="Picture 3"/>
          <p:cNvPicPr>
            <a:picLocks noChangeAspect="1" noChangeArrowheads="1"/>
          </p:cNvPicPr>
          <p:nvPr/>
        </p:nvPicPr>
        <p:blipFill>
          <a:blip r:embed="rId3" cstate="print"/>
          <a:srcRect/>
          <a:stretch>
            <a:fillRect/>
          </a:stretch>
        </p:blipFill>
        <p:spPr bwMode="auto">
          <a:xfrm>
            <a:off x="3286116" y="3786190"/>
            <a:ext cx="2428892" cy="1821669"/>
          </a:xfrm>
          <a:prstGeom prst="rect">
            <a:avLst/>
          </a:prstGeom>
          <a:noFill/>
          <a:ln w="9525">
            <a:noFill/>
            <a:miter lim="800000"/>
            <a:headEnd/>
            <a:tailEnd/>
          </a:ln>
          <a:effectLst/>
        </p:spPr>
      </p:pic>
      <p:pic>
        <p:nvPicPr>
          <p:cNvPr id="5124" name="Picture 4" descr="F:\成都浦创科技有限公司\展会相关\2025美国G2E\展会照片\20251020110459.jpg"/>
          <p:cNvPicPr>
            <a:picLocks noChangeAspect="1" noChangeArrowheads="1"/>
          </p:cNvPicPr>
          <p:nvPr/>
        </p:nvPicPr>
        <p:blipFill>
          <a:blip r:embed="rId4" cstate="print"/>
          <a:srcRect/>
          <a:stretch>
            <a:fillRect/>
          </a:stretch>
        </p:blipFill>
        <p:spPr bwMode="auto">
          <a:xfrm>
            <a:off x="428596" y="1285860"/>
            <a:ext cx="2428892" cy="1821669"/>
          </a:xfrm>
          <a:prstGeom prst="rect">
            <a:avLst/>
          </a:prstGeom>
          <a:noFill/>
        </p:spPr>
      </p:pic>
      <p:pic>
        <p:nvPicPr>
          <p:cNvPr id="5127" name="Picture 7"/>
          <p:cNvPicPr>
            <a:picLocks noChangeAspect="1" noChangeArrowheads="1"/>
          </p:cNvPicPr>
          <p:nvPr/>
        </p:nvPicPr>
        <p:blipFill>
          <a:blip r:embed="rId5" cstate="print"/>
          <a:srcRect/>
          <a:stretch>
            <a:fillRect/>
          </a:stretch>
        </p:blipFill>
        <p:spPr bwMode="auto">
          <a:xfrm>
            <a:off x="3286116" y="1285860"/>
            <a:ext cx="2401861" cy="1851435"/>
          </a:xfrm>
          <a:prstGeom prst="rect">
            <a:avLst/>
          </a:prstGeom>
          <a:noFill/>
          <a:ln w="9525">
            <a:noFill/>
            <a:miter lim="800000"/>
            <a:headEnd/>
            <a:tailEnd/>
          </a:ln>
          <a:effectLst/>
        </p:spPr>
      </p:pic>
      <p:pic>
        <p:nvPicPr>
          <p:cNvPr id="5128" name="Picture 8"/>
          <p:cNvPicPr>
            <a:picLocks noChangeAspect="1" noChangeArrowheads="1"/>
          </p:cNvPicPr>
          <p:nvPr/>
        </p:nvPicPr>
        <p:blipFill>
          <a:blip r:embed="rId6" cstate="print"/>
          <a:srcRect/>
          <a:stretch>
            <a:fillRect/>
          </a:stretch>
        </p:blipFill>
        <p:spPr bwMode="auto">
          <a:xfrm>
            <a:off x="6215074" y="3786190"/>
            <a:ext cx="2286016" cy="1833575"/>
          </a:xfrm>
          <a:prstGeom prst="rect">
            <a:avLst/>
          </a:prstGeom>
          <a:noFill/>
          <a:ln w="9525">
            <a:noFill/>
            <a:miter lim="800000"/>
            <a:headEnd/>
            <a:tailEnd/>
          </a:ln>
          <a:effectLst/>
        </p:spPr>
      </p:pic>
      <p:pic>
        <p:nvPicPr>
          <p:cNvPr id="5129" name="Picture 9"/>
          <p:cNvPicPr>
            <a:picLocks noChangeAspect="1" noChangeArrowheads="1"/>
          </p:cNvPicPr>
          <p:nvPr/>
        </p:nvPicPr>
        <p:blipFill>
          <a:blip r:embed="rId7" cstate="print"/>
          <a:srcRect b="6337"/>
          <a:stretch>
            <a:fillRect/>
          </a:stretch>
        </p:blipFill>
        <p:spPr bwMode="auto">
          <a:xfrm>
            <a:off x="6215074" y="1285860"/>
            <a:ext cx="2189064" cy="185738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p:nvPr/>
        </p:nvSpPr>
        <p:spPr>
          <a:xfrm>
            <a:off x="0"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a:solidFill>
                <a:schemeClr val="bg1"/>
              </a:solidFill>
            </a:endParaRPr>
          </a:p>
        </p:txBody>
      </p:sp>
      <p:pic>
        <p:nvPicPr>
          <p:cNvPr id="1027" name="Picture 3"/>
          <p:cNvPicPr>
            <a:picLocks noChangeAspect="1" noChangeArrowheads="1"/>
          </p:cNvPicPr>
          <p:nvPr/>
        </p:nvPicPr>
        <p:blipFill>
          <a:blip r:embed="rId2"/>
          <a:srcRect t="2953"/>
          <a:stretch>
            <a:fillRect/>
          </a:stretch>
        </p:blipFill>
        <p:spPr bwMode="auto">
          <a:xfrm>
            <a:off x="386546" y="3357562"/>
            <a:ext cx="8257420" cy="3286148"/>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500034" y="190545"/>
            <a:ext cx="7215181" cy="3167017"/>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01.jpg"/>
          <p:cNvPicPr>
            <a:picLocks noChangeAspect="1"/>
          </p:cNvPicPr>
          <p:nvPr/>
        </p:nvPicPr>
        <p:blipFill>
          <a:blip r:embed="rId2"/>
          <a:stretch>
            <a:fillRect/>
          </a:stretch>
        </p:blipFill>
        <p:spPr>
          <a:xfrm>
            <a:off x="-1214478" y="0"/>
            <a:ext cx="10358478" cy="6905652"/>
          </a:xfrm>
          <a:prstGeom prst="rect">
            <a:avLst/>
          </a:prstGeom>
        </p:spPr>
      </p:pic>
      <p:sp>
        <p:nvSpPr>
          <p:cNvPr id="9" name="Rectangle 8"/>
          <p:cNvSpPr/>
          <p:nvPr/>
        </p:nvSpPr>
        <p:spPr>
          <a:xfrm>
            <a:off x="-1214478" y="0"/>
            <a:ext cx="10358478" cy="6858000"/>
          </a:xfrm>
          <a:prstGeom prst="rect">
            <a:avLst/>
          </a:prstGeom>
          <a:gradFill>
            <a:gsLst>
              <a:gs pos="0">
                <a:srgbClr val="0070C0">
                  <a:alpha val="36000"/>
                  <a:lumMod val="78000"/>
                  <a:lumOff val="22000"/>
                </a:srgbClr>
              </a:gs>
              <a:gs pos="62000">
                <a:srgbClr val="002060">
                  <a:alpha val="74000"/>
                  <a:lumMod val="10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5" name="TextBox 4"/>
          <p:cNvSpPr txBox="1"/>
          <p:nvPr/>
        </p:nvSpPr>
        <p:spPr>
          <a:xfrm>
            <a:off x="428596" y="642918"/>
            <a:ext cx="5072098" cy="584775"/>
          </a:xfrm>
          <a:prstGeom prst="rect">
            <a:avLst/>
          </a:prstGeom>
          <a:noFill/>
        </p:spPr>
        <p:txBody>
          <a:bodyPr wrap="square" rtlCol="0">
            <a:spAutoFit/>
          </a:bodyPr>
          <a:lstStyle/>
          <a:p>
            <a:r>
              <a:rPr lang="en-US" altLang="zh-CN" sz="3200" b="1" dirty="0">
                <a:solidFill>
                  <a:schemeClr val="bg1">
                    <a:lumMod val="95000"/>
                  </a:schemeClr>
                </a:solidFill>
                <a:latin typeface="Arial" pitchFamily="34" charset="0"/>
                <a:cs typeface="Arial" pitchFamily="34" charset="0"/>
              </a:rPr>
              <a:t>Greeting from the CEO</a:t>
            </a:r>
            <a:endParaRPr lang="zh-CN" altLang="en-US" sz="3200" b="1" dirty="0">
              <a:solidFill>
                <a:schemeClr val="bg1">
                  <a:lumMod val="95000"/>
                </a:schemeClr>
              </a:solidFill>
              <a:latin typeface="Arial" pitchFamily="34" charset="0"/>
              <a:cs typeface="Arial" pitchFamily="34" charset="0"/>
            </a:endParaRPr>
          </a:p>
        </p:txBody>
      </p:sp>
      <p:sp>
        <p:nvSpPr>
          <p:cNvPr id="6" name="TextBox 5"/>
          <p:cNvSpPr txBox="1"/>
          <p:nvPr/>
        </p:nvSpPr>
        <p:spPr>
          <a:xfrm>
            <a:off x="428596" y="1357298"/>
            <a:ext cx="8072494" cy="4832092"/>
          </a:xfrm>
          <a:prstGeom prst="rect">
            <a:avLst/>
          </a:prstGeom>
          <a:noFill/>
        </p:spPr>
        <p:txBody>
          <a:bodyPr wrap="square" rtlCol="0">
            <a:spAutoFit/>
          </a:bodyPr>
          <a:lstStyle/>
          <a:p>
            <a:r>
              <a:rPr lang="en-US" sz="1400" dirty="0">
                <a:solidFill>
                  <a:schemeClr val="bg1">
                    <a:lumMod val="95000"/>
                  </a:schemeClr>
                </a:solidFill>
                <a:latin typeface="Arial" pitchFamily="34" charset="0"/>
                <a:cs typeface="Arial" pitchFamily="34" charset="0"/>
              </a:rPr>
              <a:t>Dear valuable customers,</a:t>
            </a:r>
          </a:p>
          <a:p>
            <a:r>
              <a:rPr lang="en-US" sz="1400" dirty="0">
                <a:solidFill>
                  <a:schemeClr val="bg1">
                    <a:lumMod val="95000"/>
                  </a:schemeClr>
                </a:solidFill>
                <a:latin typeface="Arial" pitchFamily="34" charset="0"/>
                <a:cs typeface="Arial" pitchFamily="34" charset="0"/>
              </a:rPr>
              <a:t> </a:t>
            </a:r>
          </a:p>
          <a:p>
            <a:r>
              <a:rPr lang="en-US" sz="1400" dirty="0">
                <a:solidFill>
                  <a:schemeClr val="bg1">
                    <a:lumMod val="95000"/>
                  </a:schemeClr>
                </a:solidFill>
                <a:latin typeface="Arial" pitchFamily="34" charset="0"/>
                <a:cs typeface="Arial" pitchFamily="34" charset="0"/>
              </a:rPr>
              <a:t>Most of all, let me express my sincere gratitude for concern and care to us. </a:t>
            </a:r>
          </a:p>
          <a:p>
            <a:r>
              <a:rPr lang="en-US" sz="1400" dirty="0">
                <a:solidFill>
                  <a:schemeClr val="bg1">
                    <a:lumMod val="95000"/>
                  </a:schemeClr>
                </a:solidFill>
                <a:latin typeface="Arial" pitchFamily="34" charset="0"/>
                <a:cs typeface="Arial" pitchFamily="34" charset="0"/>
              </a:rPr>
              <a:t>The innovative digital technology in Gaming monitors and Industrial display brought us enormous challenges since </a:t>
            </a:r>
            <a:r>
              <a:rPr lang="en-US" sz="1400" b="1" dirty="0" err="1">
                <a:solidFill>
                  <a:schemeClr val="bg1">
                    <a:lumMod val="95000"/>
                  </a:schemeClr>
                </a:solidFill>
                <a:latin typeface="Arial" pitchFamily="34" charset="0"/>
                <a:cs typeface="Arial" pitchFamily="34" charset="0"/>
              </a:rPr>
              <a:t>PromptControl</a:t>
            </a:r>
            <a:r>
              <a:rPr lang="en-US" sz="1400" b="1" dirty="0">
                <a:solidFill>
                  <a:schemeClr val="bg1">
                    <a:lumMod val="95000"/>
                  </a:schemeClr>
                </a:solidFill>
                <a:latin typeface="Arial" pitchFamily="34" charset="0"/>
                <a:cs typeface="Arial" pitchFamily="34" charset="0"/>
              </a:rPr>
              <a:t> Technology Co., Ltd</a:t>
            </a:r>
            <a:r>
              <a:rPr lang="en-US" sz="1400" dirty="0">
                <a:solidFill>
                  <a:schemeClr val="bg1">
                    <a:lumMod val="95000"/>
                  </a:schemeClr>
                </a:solidFill>
                <a:latin typeface="Arial" pitchFamily="34" charset="0"/>
                <a:cs typeface="Arial" pitchFamily="34" charset="0"/>
              </a:rPr>
              <a:t>. was established in 2015. We have won threats and competitions like surging waves which hardened our passion toward to be a leader of gaming monitors and industrial display. The outstanding quality and per­formance surpassing customer's expectation allowed us to hold unbeatable strength in gaming monitors when we kicked off into manufacturing of gaming monitors. The endless efforts on technology enhancement have been invested to lead the market with resolution to serve customer's need by the “Excellent &amp; Costive Technology" product. As the turnaround time for industrial display comes to be shorter, our job skill with agility and flexibility enables us to satisfy customer's needs with short lead time and diverse specifications. In addition, full line up in terms of all monitor size and firm manage­ment of software on own A/D board won't disappoint any customers looking for state of the art display solutions. </a:t>
            </a:r>
          </a:p>
          <a:p>
            <a:endParaRPr lang="en-US" sz="1400" dirty="0">
              <a:solidFill>
                <a:schemeClr val="bg1">
                  <a:lumMod val="95000"/>
                </a:schemeClr>
              </a:solidFill>
              <a:latin typeface="Arial" pitchFamily="34" charset="0"/>
              <a:cs typeface="Arial" pitchFamily="34" charset="0"/>
            </a:endParaRPr>
          </a:p>
          <a:p>
            <a:endParaRPr lang="en-US" sz="1400" b="1" dirty="0">
              <a:solidFill>
                <a:schemeClr val="bg1">
                  <a:lumMod val="95000"/>
                </a:schemeClr>
              </a:solidFill>
              <a:latin typeface="Arial" pitchFamily="34" charset="0"/>
              <a:cs typeface="Arial" pitchFamily="34" charset="0"/>
            </a:endParaRPr>
          </a:p>
          <a:p>
            <a:r>
              <a:rPr lang="en-US" sz="1400" dirty="0">
                <a:solidFill>
                  <a:schemeClr val="bg1">
                    <a:lumMod val="95000"/>
                  </a:schemeClr>
                </a:solidFill>
                <a:latin typeface="Arial" pitchFamily="34" charset="0"/>
                <a:cs typeface="Arial" pitchFamily="34" charset="0"/>
              </a:rPr>
              <a:t>Yours sincerely, </a:t>
            </a:r>
          </a:p>
          <a:p>
            <a:r>
              <a:rPr lang="en-US" sz="1400" dirty="0">
                <a:solidFill>
                  <a:schemeClr val="bg1">
                    <a:lumMod val="95000"/>
                  </a:schemeClr>
                </a:solidFill>
                <a:latin typeface="Arial" pitchFamily="34" charset="0"/>
                <a:cs typeface="Arial" pitchFamily="34" charset="0"/>
              </a:rPr>
              <a:t>Frank ZHANG </a:t>
            </a:r>
          </a:p>
          <a:p>
            <a:r>
              <a:rPr lang="en-US" sz="1400" dirty="0">
                <a:solidFill>
                  <a:schemeClr val="bg1">
                    <a:lumMod val="95000"/>
                  </a:schemeClr>
                </a:solidFill>
                <a:latin typeface="Arial" pitchFamily="34" charset="0"/>
                <a:cs typeface="Arial" pitchFamily="34" charset="0"/>
              </a:rPr>
              <a:t>Managing Director</a:t>
            </a:r>
          </a:p>
          <a:p>
            <a:r>
              <a:rPr lang="en-US" sz="1400" dirty="0" err="1">
                <a:solidFill>
                  <a:schemeClr val="bg1">
                    <a:lumMod val="95000"/>
                  </a:schemeClr>
                </a:solidFill>
                <a:latin typeface="Arial" pitchFamily="34" charset="0"/>
                <a:cs typeface="Arial" pitchFamily="34" charset="0"/>
              </a:rPr>
              <a:t>PromptControl</a:t>
            </a:r>
            <a:r>
              <a:rPr lang="en-US" sz="1400" dirty="0">
                <a:solidFill>
                  <a:schemeClr val="bg1">
                    <a:lumMod val="95000"/>
                  </a:schemeClr>
                </a:solidFill>
                <a:latin typeface="Arial" pitchFamily="34" charset="0"/>
                <a:cs typeface="Arial" pitchFamily="34" charset="0"/>
              </a:rPr>
              <a:t> Technology Co., Ltd.</a:t>
            </a:r>
          </a:p>
          <a:p>
            <a:endParaRPr lang="en-US" sz="1400" dirty="0">
              <a:solidFill>
                <a:schemeClr val="bg1">
                  <a:lumMod val="95000"/>
                </a:schemeClr>
              </a:solidFill>
              <a:latin typeface="Arial" pitchFamily="34" charset="0"/>
              <a:cs typeface="Arial" pitchFamily="34" charset="0"/>
            </a:endParaRPr>
          </a:p>
        </p:txBody>
      </p:sp>
      <p:pic>
        <p:nvPicPr>
          <p:cNvPr id="7" name="图片 6" descr="logo副本.png"/>
          <p:cNvPicPr>
            <a:picLocks noChangeAspect="1"/>
          </p:cNvPicPr>
          <p:nvPr/>
        </p:nvPicPr>
        <p:blipFill>
          <a:blip r:embed="rId3"/>
          <a:stretch>
            <a:fillRect/>
          </a:stretch>
        </p:blipFill>
        <p:spPr>
          <a:xfrm>
            <a:off x="6786578" y="71416"/>
            <a:ext cx="2500330" cy="75009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istockphoto-2170034485-612x612.jpg"/>
          <p:cNvPicPr>
            <a:picLocks noChangeAspect="1"/>
          </p:cNvPicPr>
          <p:nvPr/>
        </p:nvPicPr>
        <p:blipFill>
          <a:blip r:embed="rId2"/>
          <a:stretch>
            <a:fillRect/>
          </a:stretch>
        </p:blipFill>
        <p:spPr>
          <a:xfrm>
            <a:off x="0" y="0"/>
            <a:ext cx="9144000" cy="6858000"/>
          </a:xfrm>
          <a:prstGeom prst="rect">
            <a:avLst/>
          </a:prstGeom>
        </p:spPr>
      </p:pic>
      <p:sp>
        <p:nvSpPr>
          <p:cNvPr id="9" name="Rectangle 8"/>
          <p:cNvSpPr/>
          <p:nvPr/>
        </p:nvSpPr>
        <p:spPr>
          <a:xfrm>
            <a:off x="0" y="0"/>
            <a:ext cx="9144000" cy="6858000"/>
          </a:xfrm>
          <a:prstGeom prst="rect">
            <a:avLst/>
          </a:prstGeom>
          <a:gradFill>
            <a:gsLst>
              <a:gs pos="0">
                <a:srgbClr val="0070C0">
                  <a:alpha val="36000"/>
                  <a:lumMod val="78000"/>
                  <a:lumOff val="22000"/>
                </a:srgbClr>
              </a:gs>
              <a:gs pos="62000">
                <a:srgbClr val="002060">
                  <a:alpha val="74000"/>
                  <a:lumMod val="10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81" name="TextBox 80"/>
          <p:cNvSpPr txBox="1"/>
          <p:nvPr/>
        </p:nvSpPr>
        <p:spPr>
          <a:xfrm>
            <a:off x="357158" y="428604"/>
            <a:ext cx="5072098" cy="584775"/>
          </a:xfrm>
          <a:prstGeom prst="rect">
            <a:avLst/>
          </a:prstGeom>
          <a:noFill/>
        </p:spPr>
        <p:txBody>
          <a:bodyPr wrap="square" rtlCol="0">
            <a:spAutoFit/>
          </a:bodyPr>
          <a:lstStyle/>
          <a:p>
            <a:r>
              <a:rPr lang="en-US" altLang="zh-CN" sz="3200" b="1" dirty="0">
                <a:solidFill>
                  <a:schemeClr val="bg1">
                    <a:lumMod val="95000"/>
                  </a:schemeClr>
                </a:solidFill>
                <a:latin typeface="Arial" pitchFamily="34" charset="0"/>
                <a:cs typeface="Arial" pitchFamily="34" charset="0"/>
              </a:rPr>
              <a:t>Why We Are Different</a:t>
            </a:r>
          </a:p>
        </p:txBody>
      </p:sp>
      <p:grpSp>
        <p:nvGrpSpPr>
          <p:cNvPr id="84" name="组合 51">
            <a:extLst>
              <a:ext uri="{FF2B5EF4-FFF2-40B4-BE49-F238E27FC236}">
                <a16:creationId xmlns:a16="http://schemas.microsoft.com/office/drawing/2014/main" id="{8C4D92AC-3D48-42AA-8B28-7C43FFCCE49F}"/>
              </a:ext>
            </a:extLst>
          </p:cNvPr>
          <p:cNvGrpSpPr/>
          <p:nvPr/>
        </p:nvGrpSpPr>
        <p:grpSpPr>
          <a:xfrm>
            <a:off x="642910" y="2737391"/>
            <a:ext cx="2286015" cy="905923"/>
            <a:chOff x="1884751" y="2163568"/>
            <a:chExt cx="1991044" cy="707692"/>
          </a:xfrm>
        </p:grpSpPr>
        <p:sp>
          <p:nvSpPr>
            <p:cNvPr id="85" name="文本框 15">
              <a:extLst>
                <a:ext uri="{FF2B5EF4-FFF2-40B4-BE49-F238E27FC236}">
                  <a16:creationId xmlns:a16="http://schemas.microsoft.com/office/drawing/2014/main" id="{79429A68-6901-486D-8A7B-375D32487C2B}"/>
                </a:ext>
              </a:extLst>
            </p:cNvPr>
            <p:cNvSpPr txBox="1"/>
            <p:nvPr/>
          </p:nvSpPr>
          <p:spPr>
            <a:xfrm>
              <a:off x="1884751" y="2598773"/>
              <a:ext cx="1991044" cy="272487"/>
            </a:xfrm>
            <a:prstGeom prst="rect">
              <a:avLst/>
            </a:prstGeom>
            <a:noFill/>
          </p:spPr>
          <p:txBody>
            <a:bodyPr wrap="square" rtlCol="0">
              <a:spAutoFit/>
            </a:bodyPr>
            <a:lstStyle/>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10 Years+ manufacturer focus with </a:t>
              </a:r>
              <a:r>
                <a:rPr lang="en-US" altLang="zh-CN" sz="800" kern="100" dirty="0" err="1">
                  <a:solidFill>
                    <a:schemeClr val="bg1">
                      <a:lumMod val="95000"/>
                    </a:schemeClr>
                  </a:solidFill>
                  <a:latin typeface="Arial" pitchFamily="34" charset="0"/>
                  <a:ea typeface="华文细黑" panose="02010600040101010101" pitchFamily="2" charset="-122"/>
                  <a:cs typeface="Arial" pitchFamily="34" charset="0"/>
                </a:rPr>
                <a:t>Touchscreen</a:t>
              </a: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 &amp; Touch monitor</a:t>
              </a:r>
              <a:endParaRPr lang="zh-CN" altLang="zh-CN" sz="800" kern="100" dirty="0">
                <a:solidFill>
                  <a:schemeClr val="bg1">
                    <a:lumMod val="95000"/>
                  </a:schemeClr>
                </a:solidFill>
                <a:latin typeface="Arial" pitchFamily="34" charset="0"/>
                <a:ea typeface="华文细黑" panose="02010600040101010101" pitchFamily="2" charset="-122"/>
                <a:cs typeface="Arial" pitchFamily="34" charset="0"/>
              </a:endParaRPr>
            </a:p>
          </p:txBody>
        </p:sp>
        <p:grpSp>
          <p:nvGrpSpPr>
            <p:cNvPr id="86" name="组合 46">
              <a:extLst>
                <a:ext uri="{FF2B5EF4-FFF2-40B4-BE49-F238E27FC236}">
                  <a16:creationId xmlns:a16="http://schemas.microsoft.com/office/drawing/2014/main" id="{61F6AC5E-50DD-45F9-ABEB-3307A6E89C6E}"/>
                </a:ext>
              </a:extLst>
            </p:cNvPr>
            <p:cNvGrpSpPr/>
            <p:nvPr/>
          </p:nvGrpSpPr>
          <p:grpSpPr>
            <a:xfrm>
              <a:off x="2123810" y="2163568"/>
              <a:ext cx="1164352" cy="480190"/>
              <a:chOff x="2199854" y="2163568"/>
              <a:chExt cx="1164352" cy="480190"/>
            </a:xfrm>
          </p:grpSpPr>
          <p:sp>
            <p:nvSpPr>
              <p:cNvPr id="87" name="文本框 11">
                <a:extLst>
                  <a:ext uri="{FF2B5EF4-FFF2-40B4-BE49-F238E27FC236}">
                    <a16:creationId xmlns:a16="http://schemas.microsoft.com/office/drawing/2014/main" id="{FD9C9082-C143-41C9-80BE-7B3580D8F0D7}"/>
                  </a:ext>
                </a:extLst>
              </p:cNvPr>
              <p:cNvSpPr txBox="1"/>
              <p:nvPr/>
            </p:nvSpPr>
            <p:spPr>
              <a:xfrm>
                <a:off x="2199854" y="2163568"/>
                <a:ext cx="574103" cy="432775"/>
              </a:xfrm>
              <a:prstGeom prst="rect">
                <a:avLst/>
              </a:prstGeom>
              <a:noFill/>
            </p:spPr>
            <p:txBody>
              <a:bodyPr wrap="none" rtlCol="0">
                <a:spAutoFit/>
              </a:bodyPr>
              <a:lstStyle/>
              <a:p>
                <a:r>
                  <a:rPr lang="en-US" altLang="zh-CN" sz="3000" b="1" dirty="0">
                    <a:solidFill>
                      <a:schemeClr val="bg1">
                        <a:lumMod val="95000"/>
                      </a:schemeClr>
                    </a:solidFill>
                    <a:latin typeface="微软雅黑" panose="020B0503020204020204" pitchFamily="34" charset="-122"/>
                    <a:ea typeface="微软雅黑" panose="020B0503020204020204" pitchFamily="34" charset="-122"/>
                  </a:rPr>
                  <a:t>10</a:t>
                </a:r>
                <a:endParaRPr lang="zh-CN" altLang="en-US" sz="30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88" name="组合 39">
                <a:extLst>
                  <a:ext uri="{FF2B5EF4-FFF2-40B4-BE49-F238E27FC236}">
                    <a16:creationId xmlns:a16="http://schemas.microsoft.com/office/drawing/2014/main" id="{D06711EB-ADA5-48A2-BD15-1F50E1428841}"/>
                  </a:ext>
                </a:extLst>
              </p:cNvPr>
              <p:cNvGrpSpPr/>
              <p:nvPr/>
            </p:nvGrpSpPr>
            <p:grpSpPr>
              <a:xfrm>
                <a:off x="2685274" y="2182383"/>
                <a:ext cx="678932" cy="461375"/>
                <a:chOff x="2663788" y="2175706"/>
                <a:chExt cx="678932" cy="461375"/>
              </a:xfrm>
            </p:grpSpPr>
            <p:sp>
              <p:nvSpPr>
                <p:cNvPr id="89" name="文本框 14">
                  <a:extLst>
                    <a:ext uri="{FF2B5EF4-FFF2-40B4-BE49-F238E27FC236}">
                      <a16:creationId xmlns:a16="http://schemas.microsoft.com/office/drawing/2014/main" id="{84C134A1-ADDC-40BC-AEBF-221BC134FC01}"/>
                    </a:ext>
                  </a:extLst>
                </p:cNvPr>
                <p:cNvSpPr txBox="1"/>
                <p:nvPr/>
              </p:nvSpPr>
              <p:spPr>
                <a:xfrm>
                  <a:off x="2777116" y="2360082"/>
                  <a:ext cx="565604" cy="276999"/>
                </a:xfrm>
                <a:prstGeom prst="rect">
                  <a:avLst/>
                </a:prstGeom>
                <a:noFill/>
              </p:spPr>
              <p:txBody>
                <a:bodyPr wrap="none" rtlCol="0">
                  <a:spAutoFit/>
                </a:bodyPr>
                <a:lstStyle/>
                <a:p>
                  <a:r>
                    <a:rPr lang="en-US" altLang="zh-CN" sz="1200" dirty="0">
                      <a:solidFill>
                        <a:schemeClr val="bg1">
                          <a:lumMod val="95000"/>
                        </a:schemeClr>
                      </a:solidFill>
                      <a:latin typeface="微软雅黑" panose="020B0503020204020204" pitchFamily="34" charset="-122"/>
                      <a:ea typeface="微软雅黑" panose="020B0503020204020204" pitchFamily="34" charset="-122"/>
                    </a:rPr>
                    <a:t>Years</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0" name="文本框 12">
                  <a:extLst>
                    <a:ext uri="{FF2B5EF4-FFF2-40B4-BE49-F238E27FC236}">
                      <a16:creationId xmlns:a16="http://schemas.microsoft.com/office/drawing/2014/main" id="{4F3EA5B5-BFB6-4F33-A09D-6F5B3CF32089}"/>
                    </a:ext>
                  </a:extLst>
                </p:cNvPr>
                <p:cNvSpPr txBox="1"/>
                <p:nvPr/>
              </p:nvSpPr>
              <p:spPr>
                <a:xfrm>
                  <a:off x="2663788" y="2175706"/>
                  <a:ext cx="282450" cy="246221"/>
                </a:xfrm>
                <a:prstGeom prst="rect">
                  <a:avLst/>
                </a:prstGeom>
                <a:noFill/>
              </p:spPr>
              <p:txBody>
                <a:bodyPr wrap="none" rtlCol="0">
                  <a:spAutoFit/>
                </a:bodyPr>
                <a:lstStyle/>
                <a:p>
                  <a:r>
                    <a:rPr lang="en-US" altLang="zh-CN" sz="10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1000" dirty="0">
                    <a:solidFill>
                      <a:schemeClr val="bg1">
                        <a:lumMod val="95000"/>
                      </a:schemeClr>
                    </a:solidFill>
                    <a:latin typeface="华文细黑" panose="02010600040101010101" pitchFamily="2" charset="-122"/>
                  </a:endParaRPr>
                </a:p>
              </p:txBody>
            </p:sp>
          </p:grpSp>
        </p:grpSp>
      </p:grpSp>
      <p:grpSp>
        <p:nvGrpSpPr>
          <p:cNvPr id="93" name="组合 51">
            <a:extLst>
              <a:ext uri="{FF2B5EF4-FFF2-40B4-BE49-F238E27FC236}">
                <a16:creationId xmlns:a16="http://schemas.microsoft.com/office/drawing/2014/main" id="{8C4D92AC-3D48-42AA-8B28-7C43FFCCE49F}"/>
              </a:ext>
            </a:extLst>
          </p:cNvPr>
          <p:cNvGrpSpPr/>
          <p:nvPr/>
        </p:nvGrpSpPr>
        <p:grpSpPr>
          <a:xfrm>
            <a:off x="3428992" y="2773266"/>
            <a:ext cx="2000264" cy="861671"/>
            <a:chOff x="1986970" y="2163568"/>
            <a:chExt cx="1928827" cy="791910"/>
          </a:xfrm>
        </p:grpSpPr>
        <p:sp>
          <p:nvSpPr>
            <p:cNvPr id="94" name="文本框 15">
              <a:extLst>
                <a:ext uri="{FF2B5EF4-FFF2-40B4-BE49-F238E27FC236}">
                  <a16:creationId xmlns:a16="http://schemas.microsoft.com/office/drawing/2014/main" id="{79429A68-6901-486D-8A7B-375D32487C2B}"/>
                </a:ext>
              </a:extLst>
            </p:cNvPr>
            <p:cNvSpPr txBox="1"/>
            <p:nvPr/>
          </p:nvSpPr>
          <p:spPr>
            <a:xfrm>
              <a:off x="1986970" y="2634905"/>
              <a:ext cx="1928827" cy="320573"/>
            </a:xfrm>
            <a:prstGeom prst="rect">
              <a:avLst/>
            </a:prstGeom>
            <a:noFill/>
          </p:spPr>
          <p:txBody>
            <a:bodyPr wrap="square" rtlCol="0">
              <a:spAutoFit/>
            </a:bodyPr>
            <a:lstStyle/>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&gt;60 company staff with </a:t>
              </a:r>
            </a:p>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&gt;15 people focus with R&amp;D </a:t>
              </a:r>
              <a:endParaRPr lang="zh-CN" altLang="zh-CN" sz="800" kern="100" dirty="0">
                <a:solidFill>
                  <a:schemeClr val="bg1">
                    <a:lumMod val="95000"/>
                  </a:schemeClr>
                </a:solidFill>
                <a:latin typeface="Arial" pitchFamily="34" charset="0"/>
                <a:ea typeface="华文细黑" panose="02010600040101010101" pitchFamily="2" charset="-122"/>
                <a:cs typeface="Arial" pitchFamily="34" charset="0"/>
              </a:endParaRPr>
            </a:p>
          </p:txBody>
        </p:sp>
        <p:grpSp>
          <p:nvGrpSpPr>
            <p:cNvPr id="95" name="组合 46">
              <a:extLst>
                <a:ext uri="{FF2B5EF4-FFF2-40B4-BE49-F238E27FC236}">
                  <a16:creationId xmlns:a16="http://schemas.microsoft.com/office/drawing/2014/main" id="{61F6AC5E-50DD-45F9-ABEB-3307A6E89C6E}"/>
                </a:ext>
              </a:extLst>
            </p:cNvPr>
            <p:cNvGrpSpPr/>
            <p:nvPr/>
          </p:nvGrpSpPr>
          <p:grpSpPr>
            <a:xfrm>
              <a:off x="2123810" y="2163568"/>
              <a:ext cx="1092913" cy="509146"/>
              <a:chOff x="2199854" y="2163568"/>
              <a:chExt cx="1092913" cy="509146"/>
            </a:xfrm>
          </p:grpSpPr>
          <p:sp>
            <p:nvSpPr>
              <p:cNvPr id="96" name="文本框 11">
                <a:extLst>
                  <a:ext uri="{FF2B5EF4-FFF2-40B4-BE49-F238E27FC236}">
                    <a16:creationId xmlns:a16="http://schemas.microsoft.com/office/drawing/2014/main" id="{FD9C9082-C143-41C9-80BE-7B3580D8F0D7}"/>
                  </a:ext>
                </a:extLst>
              </p:cNvPr>
              <p:cNvSpPr txBox="1"/>
              <p:nvPr/>
            </p:nvSpPr>
            <p:spPr>
              <a:xfrm>
                <a:off x="2199854" y="2163568"/>
                <a:ext cx="635613" cy="509146"/>
              </a:xfrm>
              <a:prstGeom prst="rect">
                <a:avLst/>
              </a:prstGeom>
              <a:noFill/>
            </p:spPr>
            <p:txBody>
              <a:bodyPr wrap="none" rtlCol="0">
                <a:spAutoFit/>
              </a:bodyPr>
              <a:lstStyle/>
              <a:p>
                <a:r>
                  <a:rPr lang="en-US" altLang="zh-CN" sz="3000" b="1" dirty="0">
                    <a:solidFill>
                      <a:schemeClr val="bg1">
                        <a:lumMod val="95000"/>
                      </a:schemeClr>
                    </a:solidFill>
                    <a:latin typeface="微软雅黑" panose="020B0503020204020204" pitchFamily="34" charset="-122"/>
                    <a:ea typeface="微软雅黑" panose="020B0503020204020204" pitchFamily="34" charset="-122"/>
                  </a:rPr>
                  <a:t>60</a:t>
                </a:r>
                <a:endParaRPr lang="zh-CN" altLang="en-US" sz="30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97" name="组合 39">
                <a:extLst>
                  <a:ext uri="{FF2B5EF4-FFF2-40B4-BE49-F238E27FC236}">
                    <a16:creationId xmlns:a16="http://schemas.microsoft.com/office/drawing/2014/main" id="{D06711EB-ADA5-48A2-BD15-1F50E1428841}"/>
                  </a:ext>
                </a:extLst>
              </p:cNvPr>
              <p:cNvGrpSpPr/>
              <p:nvPr/>
            </p:nvGrpSpPr>
            <p:grpSpPr>
              <a:xfrm>
                <a:off x="2685274" y="2182383"/>
                <a:ext cx="607493" cy="461375"/>
                <a:chOff x="2663788" y="2175706"/>
                <a:chExt cx="607493" cy="461375"/>
              </a:xfrm>
            </p:grpSpPr>
            <p:sp>
              <p:nvSpPr>
                <p:cNvPr id="98" name="文本框 14">
                  <a:extLst>
                    <a:ext uri="{FF2B5EF4-FFF2-40B4-BE49-F238E27FC236}">
                      <a16:creationId xmlns:a16="http://schemas.microsoft.com/office/drawing/2014/main" id="{84C134A1-ADDC-40BC-AEBF-221BC134FC01}"/>
                    </a:ext>
                  </a:extLst>
                </p:cNvPr>
                <p:cNvSpPr txBox="1"/>
                <p:nvPr/>
              </p:nvSpPr>
              <p:spPr>
                <a:xfrm>
                  <a:off x="2755306" y="2360082"/>
                  <a:ext cx="515975" cy="276999"/>
                </a:xfrm>
                <a:prstGeom prst="rect">
                  <a:avLst/>
                </a:prstGeom>
                <a:noFill/>
              </p:spPr>
              <p:txBody>
                <a:bodyPr wrap="none" rtlCol="0">
                  <a:spAutoFit/>
                </a:bodyPr>
                <a:lstStyle/>
                <a:p>
                  <a:r>
                    <a:rPr lang="en-US" altLang="zh-CN" sz="1200" dirty="0">
                      <a:solidFill>
                        <a:schemeClr val="bg1">
                          <a:lumMod val="95000"/>
                        </a:schemeClr>
                      </a:solidFill>
                      <a:latin typeface="微软雅黑" panose="020B0503020204020204" pitchFamily="34" charset="-122"/>
                      <a:ea typeface="微软雅黑" panose="020B0503020204020204" pitchFamily="34" charset="-122"/>
                    </a:rPr>
                    <a:t>Staff</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9" name="文本框 12">
                  <a:extLst>
                    <a:ext uri="{FF2B5EF4-FFF2-40B4-BE49-F238E27FC236}">
                      <a16:creationId xmlns:a16="http://schemas.microsoft.com/office/drawing/2014/main" id="{4F3EA5B5-BFB6-4F33-A09D-6F5B3CF32089}"/>
                    </a:ext>
                  </a:extLst>
                </p:cNvPr>
                <p:cNvSpPr txBox="1"/>
                <p:nvPr/>
              </p:nvSpPr>
              <p:spPr>
                <a:xfrm>
                  <a:off x="2663788" y="2175706"/>
                  <a:ext cx="282450" cy="246221"/>
                </a:xfrm>
                <a:prstGeom prst="rect">
                  <a:avLst/>
                </a:prstGeom>
                <a:noFill/>
              </p:spPr>
              <p:txBody>
                <a:bodyPr wrap="none" rtlCol="0">
                  <a:spAutoFit/>
                </a:bodyPr>
                <a:lstStyle/>
                <a:p>
                  <a:r>
                    <a:rPr lang="en-US" altLang="zh-CN" sz="10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1000" dirty="0">
                    <a:solidFill>
                      <a:schemeClr val="bg1">
                        <a:lumMod val="95000"/>
                      </a:schemeClr>
                    </a:solidFill>
                    <a:latin typeface="华文细黑" panose="02010600040101010101" pitchFamily="2" charset="-122"/>
                  </a:endParaRPr>
                </a:p>
              </p:txBody>
            </p:sp>
          </p:grpSp>
        </p:grpSp>
      </p:grpSp>
      <p:grpSp>
        <p:nvGrpSpPr>
          <p:cNvPr id="102" name="组合 51">
            <a:extLst>
              <a:ext uri="{FF2B5EF4-FFF2-40B4-BE49-F238E27FC236}">
                <a16:creationId xmlns:a16="http://schemas.microsoft.com/office/drawing/2014/main" id="{8C4D92AC-3D48-42AA-8B28-7C43FFCCE49F}"/>
              </a:ext>
            </a:extLst>
          </p:cNvPr>
          <p:cNvGrpSpPr/>
          <p:nvPr/>
        </p:nvGrpSpPr>
        <p:grpSpPr>
          <a:xfrm>
            <a:off x="5715008" y="2759010"/>
            <a:ext cx="2571768" cy="860948"/>
            <a:chOff x="1145022" y="2138743"/>
            <a:chExt cx="2571768" cy="860948"/>
          </a:xfrm>
        </p:grpSpPr>
        <p:sp>
          <p:nvSpPr>
            <p:cNvPr id="103" name="文本框 15">
              <a:extLst>
                <a:ext uri="{FF2B5EF4-FFF2-40B4-BE49-F238E27FC236}">
                  <a16:creationId xmlns:a16="http://schemas.microsoft.com/office/drawing/2014/main" id="{79429A68-6901-486D-8A7B-375D32487C2B}"/>
                </a:ext>
              </a:extLst>
            </p:cNvPr>
            <p:cNvSpPr txBox="1"/>
            <p:nvPr/>
          </p:nvSpPr>
          <p:spPr>
            <a:xfrm>
              <a:off x="1216460" y="2659598"/>
              <a:ext cx="2500330" cy="340093"/>
            </a:xfrm>
            <a:prstGeom prst="rect">
              <a:avLst/>
            </a:prstGeom>
            <a:noFill/>
          </p:spPr>
          <p:txBody>
            <a:bodyPr wrap="square" rtlCol="0">
              <a:spAutoFit/>
            </a:bodyPr>
            <a:lstStyle/>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&gt;60 company staff with </a:t>
              </a:r>
            </a:p>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&gt;15 people focus with R&amp;D </a:t>
              </a:r>
              <a:endParaRPr lang="zh-CN" altLang="zh-CN" sz="800" kern="100" dirty="0">
                <a:solidFill>
                  <a:schemeClr val="bg1">
                    <a:lumMod val="95000"/>
                  </a:schemeClr>
                </a:solidFill>
                <a:latin typeface="Arial" pitchFamily="34" charset="0"/>
                <a:ea typeface="华文细黑" panose="02010600040101010101" pitchFamily="2" charset="-122"/>
                <a:cs typeface="Arial" pitchFamily="34" charset="0"/>
              </a:endParaRPr>
            </a:p>
          </p:txBody>
        </p:sp>
        <p:grpSp>
          <p:nvGrpSpPr>
            <p:cNvPr id="104" name="组合 46">
              <a:extLst>
                <a:ext uri="{FF2B5EF4-FFF2-40B4-BE49-F238E27FC236}">
                  <a16:creationId xmlns:a16="http://schemas.microsoft.com/office/drawing/2014/main" id="{61F6AC5E-50DD-45F9-ABEB-3307A6E89C6E}"/>
                </a:ext>
              </a:extLst>
            </p:cNvPr>
            <p:cNvGrpSpPr/>
            <p:nvPr/>
          </p:nvGrpSpPr>
          <p:grpSpPr>
            <a:xfrm>
              <a:off x="1145022" y="2138743"/>
              <a:ext cx="2332103" cy="553998"/>
              <a:chOff x="1221066" y="2138743"/>
              <a:chExt cx="2332103" cy="553998"/>
            </a:xfrm>
          </p:grpSpPr>
          <p:sp>
            <p:nvSpPr>
              <p:cNvPr id="105" name="文本框 11">
                <a:extLst>
                  <a:ext uri="{FF2B5EF4-FFF2-40B4-BE49-F238E27FC236}">
                    <a16:creationId xmlns:a16="http://schemas.microsoft.com/office/drawing/2014/main" id="{FD9C9082-C143-41C9-80BE-7B3580D8F0D7}"/>
                  </a:ext>
                </a:extLst>
              </p:cNvPr>
              <p:cNvSpPr txBox="1"/>
              <p:nvPr/>
            </p:nvSpPr>
            <p:spPr>
              <a:xfrm>
                <a:off x="1221066" y="2138743"/>
                <a:ext cx="1678665" cy="553998"/>
              </a:xfrm>
              <a:prstGeom prst="rect">
                <a:avLst/>
              </a:prstGeom>
              <a:noFill/>
            </p:spPr>
            <p:txBody>
              <a:bodyPr wrap="none" rtlCol="0">
                <a:spAutoFit/>
              </a:bodyPr>
              <a:lstStyle/>
              <a:p>
                <a:r>
                  <a:rPr lang="en-US" altLang="zh-CN" sz="3000" b="1" dirty="0">
                    <a:solidFill>
                      <a:schemeClr val="bg1">
                        <a:lumMod val="95000"/>
                      </a:schemeClr>
                    </a:solidFill>
                    <a:latin typeface="微软雅黑" panose="020B0503020204020204" pitchFamily="34" charset="-122"/>
                    <a:ea typeface="微软雅黑" panose="020B0503020204020204" pitchFamily="34" charset="-122"/>
                  </a:rPr>
                  <a:t>4000m²</a:t>
                </a:r>
                <a:endParaRPr lang="zh-CN" altLang="en-US" sz="30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06" name="组合 39">
                <a:extLst>
                  <a:ext uri="{FF2B5EF4-FFF2-40B4-BE49-F238E27FC236}">
                    <a16:creationId xmlns:a16="http://schemas.microsoft.com/office/drawing/2014/main" id="{D06711EB-ADA5-48A2-BD15-1F50E1428841}"/>
                  </a:ext>
                </a:extLst>
              </p:cNvPr>
              <p:cNvGrpSpPr/>
              <p:nvPr/>
            </p:nvGrpSpPr>
            <p:grpSpPr>
              <a:xfrm>
                <a:off x="2724566" y="2182383"/>
                <a:ext cx="828603" cy="461375"/>
                <a:chOff x="2703080" y="2175706"/>
                <a:chExt cx="828603" cy="461375"/>
              </a:xfrm>
            </p:grpSpPr>
            <p:sp>
              <p:nvSpPr>
                <p:cNvPr id="107" name="文本框 14">
                  <a:extLst>
                    <a:ext uri="{FF2B5EF4-FFF2-40B4-BE49-F238E27FC236}">
                      <a16:creationId xmlns:a16="http://schemas.microsoft.com/office/drawing/2014/main" id="{84C134A1-ADDC-40BC-AEBF-221BC134FC01}"/>
                    </a:ext>
                  </a:extLst>
                </p:cNvPr>
                <p:cNvSpPr txBox="1"/>
                <p:nvPr/>
              </p:nvSpPr>
              <p:spPr>
                <a:xfrm>
                  <a:off x="2807574" y="2360082"/>
                  <a:ext cx="724109" cy="276999"/>
                </a:xfrm>
                <a:prstGeom prst="rect">
                  <a:avLst/>
                </a:prstGeom>
                <a:noFill/>
              </p:spPr>
              <p:txBody>
                <a:bodyPr wrap="none" rtlCol="0">
                  <a:spAutoFit/>
                </a:bodyPr>
                <a:lstStyle/>
                <a:p>
                  <a:r>
                    <a:rPr lang="en-US" altLang="zh-CN" sz="1200" dirty="0">
                      <a:solidFill>
                        <a:schemeClr val="bg1">
                          <a:lumMod val="95000"/>
                        </a:schemeClr>
                      </a:solidFill>
                      <a:latin typeface="微软雅黑" panose="020B0503020204020204" pitchFamily="34" charset="-122"/>
                      <a:ea typeface="微软雅黑" panose="020B0503020204020204" pitchFamily="34" charset="-122"/>
                    </a:rPr>
                    <a:t>Factory</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08" name="文本框 12">
                  <a:extLst>
                    <a:ext uri="{FF2B5EF4-FFF2-40B4-BE49-F238E27FC236}">
                      <a16:creationId xmlns:a16="http://schemas.microsoft.com/office/drawing/2014/main" id="{4F3EA5B5-BFB6-4F33-A09D-6F5B3CF32089}"/>
                    </a:ext>
                  </a:extLst>
                </p:cNvPr>
                <p:cNvSpPr txBox="1"/>
                <p:nvPr/>
              </p:nvSpPr>
              <p:spPr>
                <a:xfrm>
                  <a:off x="2703080" y="2175706"/>
                  <a:ext cx="282450" cy="246221"/>
                </a:xfrm>
                <a:prstGeom prst="rect">
                  <a:avLst/>
                </a:prstGeom>
                <a:noFill/>
              </p:spPr>
              <p:txBody>
                <a:bodyPr wrap="none" rtlCol="0">
                  <a:spAutoFit/>
                </a:bodyPr>
                <a:lstStyle/>
                <a:p>
                  <a:r>
                    <a:rPr lang="en-US" altLang="zh-CN" sz="10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1000" dirty="0">
                    <a:solidFill>
                      <a:schemeClr val="bg1">
                        <a:lumMod val="95000"/>
                      </a:schemeClr>
                    </a:solidFill>
                    <a:latin typeface="华文细黑" panose="02010600040101010101" pitchFamily="2" charset="-122"/>
                  </a:endParaRPr>
                </a:p>
              </p:txBody>
            </p:sp>
          </p:grpSp>
        </p:grpSp>
      </p:grpSp>
      <p:grpSp>
        <p:nvGrpSpPr>
          <p:cNvPr id="111" name="组合 51">
            <a:extLst>
              <a:ext uri="{FF2B5EF4-FFF2-40B4-BE49-F238E27FC236}">
                <a16:creationId xmlns:a16="http://schemas.microsoft.com/office/drawing/2014/main" id="{8C4D92AC-3D48-42AA-8B28-7C43FFCCE49F}"/>
              </a:ext>
            </a:extLst>
          </p:cNvPr>
          <p:cNvGrpSpPr/>
          <p:nvPr/>
        </p:nvGrpSpPr>
        <p:grpSpPr>
          <a:xfrm>
            <a:off x="428596" y="4380465"/>
            <a:ext cx="2643205" cy="734370"/>
            <a:chOff x="1698091" y="2163568"/>
            <a:chExt cx="2302144" cy="573678"/>
          </a:xfrm>
        </p:grpSpPr>
        <p:sp>
          <p:nvSpPr>
            <p:cNvPr id="112" name="文本框 15">
              <a:extLst>
                <a:ext uri="{FF2B5EF4-FFF2-40B4-BE49-F238E27FC236}">
                  <a16:creationId xmlns:a16="http://schemas.microsoft.com/office/drawing/2014/main" id="{79429A68-6901-486D-8A7B-375D32487C2B}"/>
                </a:ext>
              </a:extLst>
            </p:cNvPr>
            <p:cNvSpPr txBox="1"/>
            <p:nvPr/>
          </p:nvSpPr>
          <p:spPr>
            <a:xfrm>
              <a:off x="1758132" y="2571750"/>
              <a:ext cx="1744342" cy="165496"/>
            </a:xfrm>
            <a:prstGeom prst="rect">
              <a:avLst/>
            </a:prstGeom>
            <a:noFill/>
          </p:spPr>
          <p:txBody>
            <a:bodyPr wrap="square" rtlCol="0">
              <a:spAutoFit/>
            </a:bodyPr>
            <a:lstStyle/>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One Million+  Installations worldwide</a:t>
              </a:r>
              <a:endParaRPr lang="zh-CN" altLang="zh-CN" sz="800" kern="100" dirty="0">
                <a:solidFill>
                  <a:schemeClr val="bg1">
                    <a:lumMod val="95000"/>
                  </a:schemeClr>
                </a:solidFill>
                <a:latin typeface="Arial" pitchFamily="34" charset="0"/>
                <a:ea typeface="华文细黑" panose="02010600040101010101" pitchFamily="2" charset="-122"/>
                <a:cs typeface="Arial" pitchFamily="34" charset="0"/>
              </a:endParaRPr>
            </a:p>
          </p:txBody>
        </p:sp>
        <p:grpSp>
          <p:nvGrpSpPr>
            <p:cNvPr id="113" name="组合 46">
              <a:extLst>
                <a:ext uri="{FF2B5EF4-FFF2-40B4-BE49-F238E27FC236}">
                  <a16:creationId xmlns:a16="http://schemas.microsoft.com/office/drawing/2014/main" id="{61F6AC5E-50DD-45F9-ABEB-3307A6E89C6E}"/>
                </a:ext>
              </a:extLst>
            </p:cNvPr>
            <p:cNvGrpSpPr/>
            <p:nvPr/>
          </p:nvGrpSpPr>
          <p:grpSpPr>
            <a:xfrm>
              <a:off x="1698091" y="2163568"/>
              <a:ext cx="2302144" cy="477630"/>
              <a:chOff x="1774135" y="2163568"/>
              <a:chExt cx="2302144" cy="477630"/>
            </a:xfrm>
          </p:grpSpPr>
          <p:sp>
            <p:nvSpPr>
              <p:cNvPr id="114" name="文本框 11">
                <a:extLst>
                  <a:ext uri="{FF2B5EF4-FFF2-40B4-BE49-F238E27FC236}">
                    <a16:creationId xmlns:a16="http://schemas.microsoft.com/office/drawing/2014/main" id="{FD9C9082-C143-41C9-80BE-7B3580D8F0D7}"/>
                  </a:ext>
                </a:extLst>
              </p:cNvPr>
              <p:cNvSpPr txBox="1"/>
              <p:nvPr/>
            </p:nvSpPr>
            <p:spPr>
              <a:xfrm>
                <a:off x="1774135" y="2163568"/>
                <a:ext cx="1547228" cy="432774"/>
              </a:xfrm>
              <a:prstGeom prst="rect">
                <a:avLst/>
              </a:prstGeom>
              <a:noFill/>
            </p:spPr>
            <p:txBody>
              <a:bodyPr wrap="none" rtlCol="0">
                <a:spAutoFit/>
              </a:bodyPr>
              <a:lstStyle/>
              <a:p>
                <a:r>
                  <a:rPr lang="en-US" altLang="zh-CN" sz="3000" b="1" dirty="0">
                    <a:solidFill>
                      <a:schemeClr val="bg1">
                        <a:lumMod val="95000"/>
                      </a:schemeClr>
                    </a:solidFill>
                    <a:latin typeface="微软雅黑" panose="020B0503020204020204" pitchFamily="34" charset="-122"/>
                    <a:ea typeface="微软雅黑" panose="020B0503020204020204" pitchFamily="34" charset="-122"/>
                  </a:rPr>
                  <a:t>1Million</a:t>
                </a:r>
                <a:endParaRPr lang="zh-CN" altLang="en-US" sz="30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15" name="组合 39">
                <a:extLst>
                  <a:ext uri="{FF2B5EF4-FFF2-40B4-BE49-F238E27FC236}">
                    <a16:creationId xmlns:a16="http://schemas.microsoft.com/office/drawing/2014/main" id="{D06711EB-ADA5-48A2-BD15-1F50E1428841}"/>
                  </a:ext>
                </a:extLst>
              </p:cNvPr>
              <p:cNvGrpSpPr/>
              <p:nvPr/>
            </p:nvGrpSpPr>
            <p:grpSpPr>
              <a:xfrm>
                <a:off x="3142978" y="2182383"/>
                <a:ext cx="933301" cy="458815"/>
                <a:chOff x="3121492" y="2175706"/>
                <a:chExt cx="933301" cy="458815"/>
              </a:xfrm>
            </p:grpSpPr>
            <p:sp>
              <p:nvSpPr>
                <p:cNvPr id="116" name="文本框 14">
                  <a:extLst>
                    <a:ext uri="{FF2B5EF4-FFF2-40B4-BE49-F238E27FC236}">
                      <a16:creationId xmlns:a16="http://schemas.microsoft.com/office/drawing/2014/main" id="{84C134A1-ADDC-40BC-AEBF-221BC134FC01}"/>
                    </a:ext>
                  </a:extLst>
                </p:cNvPr>
                <p:cNvSpPr txBox="1"/>
                <p:nvPr/>
              </p:nvSpPr>
              <p:spPr>
                <a:xfrm>
                  <a:off x="3121492" y="2418134"/>
                  <a:ext cx="933301" cy="216387"/>
                </a:xfrm>
                <a:prstGeom prst="rect">
                  <a:avLst/>
                </a:prstGeom>
                <a:noFill/>
              </p:spPr>
              <p:txBody>
                <a:bodyPr wrap="square" rtlCol="0">
                  <a:spAutoFit/>
                </a:bodyPr>
                <a:lstStyle/>
                <a:p>
                  <a:r>
                    <a:rPr lang="en-US" altLang="zh-CN" sz="1200" dirty="0">
                      <a:solidFill>
                        <a:schemeClr val="bg1">
                          <a:lumMod val="95000"/>
                        </a:schemeClr>
                      </a:solidFill>
                      <a:latin typeface="微软雅黑" panose="020B0503020204020204" pitchFamily="34" charset="-122"/>
                      <a:ea typeface="微软雅黑" panose="020B0503020204020204" pitchFamily="34" charset="-122"/>
                    </a:rPr>
                    <a:t>Installation</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17" name="文本框 12">
                  <a:extLst>
                    <a:ext uri="{FF2B5EF4-FFF2-40B4-BE49-F238E27FC236}">
                      <a16:creationId xmlns:a16="http://schemas.microsoft.com/office/drawing/2014/main" id="{4F3EA5B5-BFB6-4F33-A09D-6F5B3CF32089}"/>
                    </a:ext>
                  </a:extLst>
                </p:cNvPr>
                <p:cNvSpPr txBox="1"/>
                <p:nvPr/>
              </p:nvSpPr>
              <p:spPr>
                <a:xfrm>
                  <a:off x="3150142" y="2175706"/>
                  <a:ext cx="282450" cy="246221"/>
                </a:xfrm>
                <a:prstGeom prst="rect">
                  <a:avLst/>
                </a:prstGeom>
                <a:noFill/>
              </p:spPr>
              <p:txBody>
                <a:bodyPr wrap="none" rtlCol="0">
                  <a:spAutoFit/>
                </a:bodyPr>
                <a:lstStyle/>
                <a:p>
                  <a:r>
                    <a:rPr lang="en-US" altLang="zh-CN" sz="10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1000" dirty="0">
                    <a:solidFill>
                      <a:schemeClr val="bg1">
                        <a:lumMod val="95000"/>
                      </a:schemeClr>
                    </a:solidFill>
                    <a:latin typeface="华文细黑" panose="02010600040101010101" pitchFamily="2" charset="-122"/>
                  </a:endParaRPr>
                </a:p>
              </p:txBody>
            </p:sp>
          </p:grpSp>
        </p:grpSp>
      </p:grpSp>
      <p:grpSp>
        <p:nvGrpSpPr>
          <p:cNvPr id="120" name="组合 51">
            <a:extLst>
              <a:ext uri="{FF2B5EF4-FFF2-40B4-BE49-F238E27FC236}">
                <a16:creationId xmlns:a16="http://schemas.microsoft.com/office/drawing/2014/main" id="{8C4D92AC-3D48-42AA-8B28-7C43FFCCE49F}"/>
              </a:ext>
            </a:extLst>
          </p:cNvPr>
          <p:cNvGrpSpPr/>
          <p:nvPr/>
        </p:nvGrpSpPr>
        <p:grpSpPr>
          <a:xfrm>
            <a:off x="3426491" y="4380465"/>
            <a:ext cx="2002765" cy="834485"/>
            <a:chOff x="2007013" y="2163568"/>
            <a:chExt cx="1744342" cy="651886"/>
          </a:xfrm>
        </p:grpSpPr>
        <p:sp>
          <p:nvSpPr>
            <p:cNvPr id="121" name="文本框 15">
              <a:extLst>
                <a:ext uri="{FF2B5EF4-FFF2-40B4-BE49-F238E27FC236}">
                  <a16:creationId xmlns:a16="http://schemas.microsoft.com/office/drawing/2014/main" id="{79429A68-6901-486D-8A7B-375D32487C2B}"/>
                </a:ext>
              </a:extLst>
            </p:cNvPr>
            <p:cNvSpPr txBox="1"/>
            <p:nvPr/>
          </p:nvSpPr>
          <p:spPr>
            <a:xfrm>
              <a:off x="2007013" y="2643146"/>
              <a:ext cx="1744342" cy="172308"/>
            </a:xfrm>
            <a:prstGeom prst="rect">
              <a:avLst/>
            </a:prstGeom>
            <a:noFill/>
          </p:spPr>
          <p:txBody>
            <a:bodyPr wrap="square" rtlCol="0">
              <a:spAutoFit/>
            </a:bodyPr>
            <a:lstStyle/>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40+  Countries Exported worldwide</a:t>
              </a:r>
              <a:endParaRPr lang="zh-CN" altLang="zh-CN" sz="800" kern="100" dirty="0">
                <a:solidFill>
                  <a:schemeClr val="bg1">
                    <a:lumMod val="95000"/>
                  </a:schemeClr>
                </a:solidFill>
                <a:latin typeface="Arial" pitchFamily="34" charset="0"/>
                <a:ea typeface="华文细黑" panose="02010600040101010101" pitchFamily="2" charset="-122"/>
                <a:cs typeface="Arial" pitchFamily="34" charset="0"/>
              </a:endParaRPr>
            </a:p>
          </p:txBody>
        </p:sp>
        <p:grpSp>
          <p:nvGrpSpPr>
            <p:cNvPr id="122" name="组合 46">
              <a:extLst>
                <a:ext uri="{FF2B5EF4-FFF2-40B4-BE49-F238E27FC236}">
                  <a16:creationId xmlns:a16="http://schemas.microsoft.com/office/drawing/2014/main" id="{61F6AC5E-50DD-45F9-ABEB-3307A6E89C6E}"/>
                </a:ext>
              </a:extLst>
            </p:cNvPr>
            <p:cNvGrpSpPr/>
            <p:nvPr/>
          </p:nvGrpSpPr>
          <p:grpSpPr>
            <a:xfrm>
              <a:off x="2123810" y="2163568"/>
              <a:ext cx="1371999" cy="432774"/>
              <a:chOff x="2199854" y="2163568"/>
              <a:chExt cx="1371999" cy="432774"/>
            </a:xfrm>
          </p:grpSpPr>
          <p:sp>
            <p:nvSpPr>
              <p:cNvPr id="123" name="文本框 11">
                <a:extLst>
                  <a:ext uri="{FF2B5EF4-FFF2-40B4-BE49-F238E27FC236}">
                    <a16:creationId xmlns:a16="http://schemas.microsoft.com/office/drawing/2014/main" id="{FD9C9082-C143-41C9-80BE-7B3580D8F0D7}"/>
                  </a:ext>
                </a:extLst>
              </p:cNvPr>
              <p:cNvSpPr txBox="1"/>
              <p:nvPr/>
            </p:nvSpPr>
            <p:spPr>
              <a:xfrm>
                <a:off x="2199854" y="2163568"/>
                <a:ext cx="574102" cy="432774"/>
              </a:xfrm>
              <a:prstGeom prst="rect">
                <a:avLst/>
              </a:prstGeom>
              <a:noFill/>
            </p:spPr>
            <p:txBody>
              <a:bodyPr wrap="none" rtlCol="0">
                <a:spAutoFit/>
              </a:bodyPr>
              <a:lstStyle/>
              <a:p>
                <a:r>
                  <a:rPr lang="en-US" altLang="zh-CN" sz="3000" b="1" dirty="0">
                    <a:solidFill>
                      <a:schemeClr val="bg1">
                        <a:lumMod val="95000"/>
                      </a:schemeClr>
                    </a:solidFill>
                    <a:latin typeface="微软雅黑" panose="020B0503020204020204" pitchFamily="34" charset="-122"/>
                    <a:ea typeface="微软雅黑" panose="020B0503020204020204" pitchFamily="34" charset="-122"/>
                  </a:rPr>
                  <a:t>40</a:t>
                </a:r>
                <a:endParaRPr lang="zh-CN" altLang="en-US" sz="30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24" name="组合 39">
                <a:extLst>
                  <a:ext uri="{FF2B5EF4-FFF2-40B4-BE49-F238E27FC236}">
                    <a16:creationId xmlns:a16="http://schemas.microsoft.com/office/drawing/2014/main" id="{D06711EB-ADA5-48A2-BD15-1F50E1428841}"/>
                  </a:ext>
                </a:extLst>
              </p:cNvPr>
              <p:cNvGrpSpPr/>
              <p:nvPr/>
            </p:nvGrpSpPr>
            <p:grpSpPr>
              <a:xfrm>
                <a:off x="2685274" y="2182383"/>
                <a:ext cx="886579" cy="400763"/>
                <a:chOff x="2663788" y="2175706"/>
                <a:chExt cx="886579" cy="400763"/>
              </a:xfrm>
            </p:grpSpPr>
            <p:sp>
              <p:nvSpPr>
                <p:cNvPr id="125" name="文本框 14">
                  <a:extLst>
                    <a:ext uri="{FF2B5EF4-FFF2-40B4-BE49-F238E27FC236}">
                      <a16:creationId xmlns:a16="http://schemas.microsoft.com/office/drawing/2014/main" id="{84C134A1-ADDC-40BC-AEBF-221BC134FC01}"/>
                    </a:ext>
                  </a:extLst>
                </p:cNvPr>
                <p:cNvSpPr txBox="1"/>
                <p:nvPr/>
              </p:nvSpPr>
              <p:spPr>
                <a:xfrm>
                  <a:off x="2777116" y="2360082"/>
                  <a:ext cx="773251" cy="216387"/>
                </a:xfrm>
                <a:prstGeom prst="rect">
                  <a:avLst/>
                </a:prstGeom>
                <a:noFill/>
              </p:spPr>
              <p:txBody>
                <a:bodyPr wrap="none" rtlCol="0">
                  <a:spAutoFit/>
                </a:bodyPr>
                <a:lstStyle/>
                <a:p>
                  <a:r>
                    <a:rPr lang="en-US" altLang="zh-CN" sz="1200" dirty="0">
                      <a:solidFill>
                        <a:schemeClr val="bg1">
                          <a:lumMod val="95000"/>
                        </a:schemeClr>
                      </a:solidFill>
                      <a:latin typeface="微软雅黑" panose="020B0503020204020204" pitchFamily="34" charset="-122"/>
                      <a:ea typeface="微软雅黑" panose="020B0503020204020204" pitchFamily="34" charset="-122"/>
                    </a:rPr>
                    <a:t>Countries</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26" name="文本框 12">
                  <a:extLst>
                    <a:ext uri="{FF2B5EF4-FFF2-40B4-BE49-F238E27FC236}">
                      <a16:creationId xmlns:a16="http://schemas.microsoft.com/office/drawing/2014/main" id="{4F3EA5B5-BFB6-4F33-A09D-6F5B3CF32089}"/>
                    </a:ext>
                  </a:extLst>
                </p:cNvPr>
                <p:cNvSpPr txBox="1"/>
                <p:nvPr/>
              </p:nvSpPr>
              <p:spPr>
                <a:xfrm>
                  <a:off x="2663788" y="2175706"/>
                  <a:ext cx="282450" cy="246221"/>
                </a:xfrm>
                <a:prstGeom prst="rect">
                  <a:avLst/>
                </a:prstGeom>
                <a:noFill/>
              </p:spPr>
              <p:txBody>
                <a:bodyPr wrap="none" rtlCol="0">
                  <a:spAutoFit/>
                </a:bodyPr>
                <a:lstStyle/>
                <a:p>
                  <a:r>
                    <a:rPr lang="en-US" altLang="zh-CN" sz="10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1000" dirty="0">
                    <a:solidFill>
                      <a:schemeClr val="bg1">
                        <a:lumMod val="95000"/>
                      </a:schemeClr>
                    </a:solidFill>
                    <a:latin typeface="华文细黑" panose="02010600040101010101" pitchFamily="2" charset="-122"/>
                  </a:endParaRPr>
                </a:p>
              </p:txBody>
            </p:sp>
          </p:grpSp>
        </p:grpSp>
      </p:grpSp>
      <p:grpSp>
        <p:nvGrpSpPr>
          <p:cNvPr id="129" name="组合 51">
            <a:extLst>
              <a:ext uri="{FF2B5EF4-FFF2-40B4-BE49-F238E27FC236}">
                <a16:creationId xmlns:a16="http://schemas.microsoft.com/office/drawing/2014/main" id="{8C4D92AC-3D48-42AA-8B28-7C43FFCCE49F}"/>
              </a:ext>
            </a:extLst>
          </p:cNvPr>
          <p:cNvGrpSpPr/>
          <p:nvPr/>
        </p:nvGrpSpPr>
        <p:grpSpPr>
          <a:xfrm>
            <a:off x="5697818" y="4375200"/>
            <a:ext cx="2517520" cy="997909"/>
            <a:chOff x="1627898" y="2138743"/>
            <a:chExt cx="2517520" cy="997909"/>
          </a:xfrm>
        </p:grpSpPr>
        <p:sp>
          <p:nvSpPr>
            <p:cNvPr id="130" name="文本框 15">
              <a:extLst>
                <a:ext uri="{FF2B5EF4-FFF2-40B4-BE49-F238E27FC236}">
                  <a16:creationId xmlns:a16="http://schemas.microsoft.com/office/drawing/2014/main" id="{79429A68-6901-486D-8A7B-375D32487C2B}"/>
                </a:ext>
              </a:extLst>
            </p:cNvPr>
            <p:cNvSpPr txBox="1"/>
            <p:nvPr/>
          </p:nvSpPr>
          <p:spPr>
            <a:xfrm>
              <a:off x="1645088" y="2659598"/>
              <a:ext cx="2500330" cy="477054"/>
            </a:xfrm>
            <a:prstGeom prst="rect">
              <a:avLst/>
            </a:prstGeom>
            <a:noFill/>
          </p:spPr>
          <p:txBody>
            <a:bodyPr wrap="square" rtlCol="0">
              <a:spAutoFit/>
            </a:bodyPr>
            <a:lstStyle/>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Multi-touch monitors:5K/month</a:t>
              </a:r>
            </a:p>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All-in-one computers:2K/month</a:t>
              </a:r>
            </a:p>
            <a:p>
              <a:pPr>
                <a:lnSpc>
                  <a:spcPts val="1000"/>
                </a:lnSpc>
                <a:spcAft>
                  <a:spcPts val="0"/>
                </a:spcAft>
              </a:pPr>
              <a:r>
                <a:rPr lang="en-US" altLang="zh-CN" sz="800" kern="100" dirty="0">
                  <a:solidFill>
                    <a:schemeClr val="bg1">
                      <a:lumMod val="95000"/>
                    </a:schemeClr>
                  </a:solidFill>
                  <a:latin typeface="Arial" pitchFamily="34" charset="0"/>
                  <a:ea typeface="华文细黑" panose="02010600040101010101" pitchFamily="2" charset="-122"/>
                  <a:cs typeface="Arial" pitchFamily="34" charset="0"/>
                </a:rPr>
                <a:t>ODM/OEM services</a:t>
              </a:r>
              <a:endParaRPr lang="zh-CN" altLang="zh-CN" sz="800" kern="100" dirty="0">
                <a:solidFill>
                  <a:schemeClr val="bg1">
                    <a:lumMod val="95000"/>
                  </a:schemeClr>
                </a:solidFill>
                <a:latin typeface="Arial" pitchFamily="34" charset="0"/>
                <a:ea typeface="华文细黑" panose="02010600040101010101" pitchFamily="2" charset="-122"/>
                <a:cs typeface="Arial" pitchFamily="34" charset="0"/>
              </a:endParaRPr>
            </a:p>
          </p:txBody>
        </p:sp>
        <p:grpSp>
          <p:nvGrpSpPr>
            <p:cNvPr id="131" name="组合 46">
              <a:extLst>
                <a:ext uri="{FF2B5EF4-FFF2-40B4-BE49-F238E27FC236}">
                  <a16:creationId xmlns:a16="http://schemas.microsoft.com/office/drawing/2014/main" id="{61F6AC5E-50DD-45F9-ABEB-3307A6E89C6E}"/>
                </a:ext>
              </a:extLst>
            </p:cNvPr>
            <p:cNvGrpSpPr/>
            <p:nvPr/>
          </p:nvGrpSpPr>
          <p:grpSpPr>
            <a:xfrm>
              <a:off x="1627898" y="2138743"/>
              <a:ext cx="1935981" cy="553998"/>
              <a:chOff x="1703942" y="2138743"/>
              <a:chExt cx="1935981" cy="553998"/>
            </a:xfrm>
          </p:grpSpPr>
          <p:sp>
            <p:nvSpPr>
              <p:cNvPr id="132" name="文本框 11">
                <a:extLst>
                  <a:ext uri="{FF2B5EF4-FFF2-40B4-BE49-F238E27FC236}">
                    <a16:creationId xmlns:a16="http://schemas.microsoft.com/office/drawing/2014/main" id="{FD9C9082-C143-41C9-80BE-7B3580D8F0D7}"/>
                  </a:ext>
                </a:extLst>
              </p:cNvPr>
              <p:cNvSpPr txBox="1"/>
              <p:nvPr/>
            </p:nvSpPr>
            <p:spPr>
              <a:xfrm>
                <a:off x="1703942" y="2138743"/>
                <a:ext cx="1133644" cy="553998"/>
              </a:xfrm>
              <a:prstGeom prst="rect">
                <a:avLst/>
              </a:prstGeom>
              <a:noFill/>
            </p:spPr>
            <p:txBody>
              <a:bodyPr wrap="none" rtlCol="0">
                <a:spAutoFit/>
              </a:bodyPr>
              <a:lstStyle/>
              <a:p>
                <a:r>
                  <a:rPr lang="en-US" altLang="zh-CN" sz="3000" b="1" dirty="0">
                    <a:solidFill>
                      <a:schemeClr val="bg1">
                        <a:lumMod val="95000"/>
                      </a:schemeClr>
                    </a:solidFill>
                    <a:latin typeface="微软雅黑" panose="020B0503020204020204" pitchFamily="34" charset="-122"/>
                    <a:ea typeface="微软雅黑" panose="020B0503020204020204" pitchFamily="34" charset="-122"/>
                  </a:rPr>
                  <a:t>5000</a:t>
                </a:r>
                <a:endParaRPr lang="zh-CN" altLang="en-US" sz="3000" b="1"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33" name="组合 39">
                <a:extLst>
                  <a:ext uri="{FF2B5EF4-FFF2-40B4-BE49-F238E27FC236}">
                    <a16:creationId xmlns:a16="http://schemas.microsoft.com/office/drawing/2014/main" id="{D06711EB-ADA5-48A2-BD15-1F50E1428841}"/>
                  </a:ext>
                </a:extLst>
              </p:cNvPr>
              <p:cNvGrpSpPr/>
              <p:nvPr/>
            </p:nvGrpSpPr>
            <p:grpSpPr>
              <a:xfrm>
                <a:off x="2724566" y="2182383"/>
                <a:ext cx="915357" cy="461375"/>
                <a:chOff x="2703080" y="2175706"/>
                <a:chExt cx="915357" cy="461375"/>
              </a:xfrm>
            </p:grpSpPr>
            <p:sp>
              <p:nvSpPr>
                <p:cNvPr id="134" name="文本框 14">
                  <a:extLst>
                    <a:ext uri="{FF2B5EF4-FFF2-40B4-BE49-F238E27FC236}">
                      <a16:creationId xmlns:a16="http://schemas.microsoft.com/office/drawing/2014/main" id="{84C134A1-ADDC-40BC-AEBF-221BC134FC01}"/>
                    </a:ext>
                  </a:extLst>
                </p:cNvPr>
                <p:cNvSpPr txBox="1"/>
                <p:nvPr/>
              </p:nvSpPr>
              <p:spPr>
                <a:xfrm>
                  <a:off x="2807574" y="2360082"/>
                  <a:ext cx="810863" cy="276999"/>
                </a:xfrm>
                <a:prstGeom prst="rect">
                  <a:avLst/>
                </a:prstGeom>
                <a:noFill/>
              </p:spPr>
              <p:txBody>
                <a:bodyPr wrap="none" rtlCol="0">
                  <a:spAutoFit/>
                </a:bodyPr>
                <a:lstStyle/>
                <a:p>
                  <a:r>
                    <a:rPr lang="en-US" altLang="zh-CN" sz="1200" dirty="0">
                      <a:solidFill>
                        <a:schemeClr val="bg1">
                          <a:lumMod val="95000"/>
                        </a:schemeClr>
                      </a:solidFill>
                      <a:latin typeface="微软雅黑" panose="020B0503020204020204" pitchFamily="34" charset="-122"/>
                      <a:ea typeface="微软雅黑" panose="020B0503020204020204" pitchFamily="34" charset="-122"/>
                    </a:rPr>
                    <a:t>Capacity</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35" name="文本框 12">
                  <a:extLst>
                    <a:ext uri="{FF2B5EF4-FFF2-40B4-BE49-F238E27FC236}">
                      <a16:creationId xmlns:a16="http://schemas.microsoft.com/office/drawing/2014/main" id="{4F3EA5B5-BFB6-4F33-A09D-6F5B3CF32089}"/>
                    </a:ext>
                  </a:extLst>
                </p:cNvPr>
                <p:cNvSpPr txBox="1"/>
                <p:nvPr/>
              </p:nvSpPr>
              <p:spPr>
                <a:xfrm>
                  <a:off x="2703080" y="2175706"/>
                  <a:ext cx="282450" cy="246221"/>
                </a:xfrm>
                <a:prstGeom prst="rect">
                  <a:avLst/>
                </a:prstGeom>
                <a:noFill/>
              </p:spPr>
              <p:txBody>
                <a:bodyPr wrap="none" rtlCol="0">
                  <a:spAutoFit/>
                </a:bodyPr>
                <a:lstStyle/>
                <a:p>
                  <a:r>
                    <a:rPr lang="en-US" altLang="zh-CN" sz="1000" b="1" dirty="0">
                      <a:solidFill>
                        <a:schemeClr val="bg1">
                          <a:lumMod val="95000"/>
                        </a:schemeClr>
                      </a:solidFill>
                      <a:latin typeface="微软雅黑" panose="020B0503020204020204" pitchFamily="34" charset="-122"/>
                      <a:ea typeface="微软雅黑" panose="020B0503020204020204" pitchFamily="34" charset="-122"/>
                    </a:rPr>
                    <a:t>+</a:t>
                  </a:r>
                  <a:endParaRPr lang="zh-CN" altLang="en-US" sz="1000" dirty="0">
                    <a:solidFill>
                      <a:schemeClr val="bg1">
                        <a:lumMod val="95000"/>
                      </a:schemeClr>
                    </a:solidFill>
                    <a:latin typeface="华文细黑" panose="02010600040101010101" pitchFamily="2" charset="-122"/>
                  </a:endParaRPr>
                </a:p>
              </p:txBody>
            </p:sp>
          </p:grpSp>
        </p:grpSp>
      </p:grpSp>
      <p:sp>
        <p:nvSpPr>
          <p:cNvPr id="136" name="TextBox 135"/>
          <p:cNvSpPr txBox="1"/>
          <p:nvPr/>
        </p:nvSpPr>
        <p:spPr>
          <a:xfrm>
            <a:off x="428596" y="1322002"/>
            <a:ext cx="8001056" cy="892552"/>
          </a:xfrm>
          <a:prstGeom prst="rect">
            <a:avLst/>
          </a:prstGeom>
          <a:noFill/>
        </p:spPr>
        <p:txBody>
          <a:bodyPr wrap="square" rtlCol="0">
            <a:spAutoFit/>
          </a:bodyPr>
          <a:lstStyle/>
          <a:p>
            <a:r>
              <a:rPr lang="en-US" altLang="zh-CN" sz="1300" b="1" dirty="0" err="1">
                <a:solidFill>
                  <a:schemeClr val="bg1">
                    <a:lumMod val="95000"/>
                  </a:schemeClr>
                </a:solidFill>
                <a:latin typeface="Arial" pitchFamily="34" charset="0"/>
                <a:cs typeface="Arial" pitchFamily="34" charset="0"/>
              </a:rPr>
              <a:t>PromptControl</a:t>
            </a:r>
            <a:r>
              <a:rPr lang="en-US" altLang="zh-CN" sz="1300" b="1" dirty="0">
                <a:solidFill>
                  <a:schemeClr val="bg1">
                    <a:lumMod val="95000"/>
                  </a:schemeClr>
                </a:solidFill>
                <a:latin typeface="Arial" pitchFamily="34" charset="0"/>
                <a:cs typeface="Arial" pitchFamily="34" charset="0"/>
              </a:rPr>
              <a:t> Technology Co., Ltd. </a:t>
            </a:r>
            <a:r>
              <a:rPr lang="en-US" altLang="zh-CN" sz="1300" dirty="0">
                <a:solidFill>
                  <a:schemeClr val="bg1">
                    <a:lumMod val="95000"/>
                  </a:schemeClr>
                </a:solidFill>
                <a:latin typeface="Arial" pitchFamily="34" charset="0"/>
                <a:cs typeface="Arial" pitchFamily="34" charset="0"/>
              </a:rPr>
              <a:t>is a leading global provider of touch solutions, including touch screens, touch displays, touch all-in-one machines, and customized touch products. We have been committed to providing customers with advanced, efficient, and cost-effective touch solutions. We have won the support and love of a large number of customers worldwide.</a:t>
            </a:r>
            <a:endParaRPr lang="zh-CN" altLang="en-US" sz="1300" dirty="0">
              <a:solidFill>
                <a:schemeClr val="bg1">
                  <a:lumMod val="95000"/>
                </a:schemeClr>
              </a:solidFill>
              <a:latin typeface="Arial" pitchFamily="34" charset="0"/>
              <a:cs typeface="Arial" pitchFamily="34" charset="0"/>
            </a:endParaRPr>
          </a:p>
        </p:txBody>
      </p:sp>
      <p:sp>
        <p:nvSpPr>
          <p:cNvPr id="137" name="Rectangle 14"/>
          <p:cNvSpPr/>
          <p:nvPr/>
        </p:nvSpPr>
        <p:spPr>
          <a:xfrm>
            <a:off x="357158" y="2500306"/>
            <a:ext cx="2571768" cy="142876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38" name="Rectangle 14"/>
          <p:cNvSpPr/>
          <p:nvPr/>
        </p:nvSpPr>
        <p:spPr>
          <a:xfrm>
            <a:off x="3214678" y="2500306"/>
            <a:ext cx="2214578" cy="142876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39" name="Rectangle 14"/>
          <p:cNvSpPr/>
          <p:nvPr/>
        </p:nvSpPr>
        <p:spPr>
          <a:xfrm>
            <a:off x="5715008" y="2500306"/>
            <a:ext cx="2357454" cy="142876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40" name="Rectangle 14"/>
          <p:cNvSpPr/>
          <p:nvPr/>
        </p:nvSpPr>
        <p:spPr>
          <a:xfrm>
            <a:off x="357158" y="4214818"/>
            <a:ext cx="2571768" cy="135732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41" name="Rectangle 14"/>
          <p:cNvSpPr/>
          <p:nvPr/>
        </p:nvSpPr>
        <p:spPr>
          <a:xfrm>
            <a:off x="3214678" y="4214818"/>
            <a:ext cx="2214578" cy="135732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sp>
        <p:nvSpPr>
          <p:cNvPr id="142" name="Rectangle 14"/>
          <p:cNvSpPr/>
          <p:nvPr/>
        </p:nvSpPr>
        <p:spPr>
          <a:xfrm>
            <a:off x="5715008" y="4214818"/>
            <a:ext cx="2357454" cy="135732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pic>
        <p:nvPicPr>
          <p:cNvPr id="143" name="图片 142" descr="logo副本.png"/>
          <p:cNvPicPr>
            <a:picLocks noChangeAspect="1"/>
          </p:cNvPicPr>
          <p:nvPr/>
        </p:nvPicPr>
        <p:blipFill>
          <a:blip r:embed="rId3"/>
          <a:stretch>
            <a:fillRect/>
          </a:stretch>
        </p:blipFill>
        <p:spPr>
          <a:xfrm>
            <a:off x="6786578" y="71416"/>
            <a:ext cx="2500330" cy="75009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istockphoto-2170034485-612x612.jpg"/>
          <p:cNvPicPr>
            <a:picLocks noChangeAspect="1"/>
          </p:cNvPicPr>
          <p:nvPr/>
        </p:nvPicPr>
        <p:blipFill>
          <a:blip r:embed="rId2"/>
          <a:stretch>
            <a:fillRect/>
          </a:stretch>
        </p:blipFill>
        <p:spPr>
          <a:xfrm>
            <a:off x="1" y="0"/>
            <a:ext cx="9143999" cy="6858000"/>
          </a:xfrm>
          <a:prstGeom prst="rect">
            <a:avLst/>
          </a:prstGeom>
        </p:spPr>
      </p:pic>
      <p:sp>
        <p:nvSpPr>
          <p:cNvPr id="11" name="Rectangle 8"/>
          <p:cNvSpPr/>
          <p:nvPr/>
        </p:nvSpPr>
        <p:spPr>
          <a:xfrm>
            <a:off x="0"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a:solidFill>
                  <a:schemeClr val="bg1"/>
                </a:solidFill>
              </a:rPr>
              <a:t>Halo Design</a:t>
            </a:r>
          </a:p>
        </p:txBody>
      </p:sp>
      <p:graphicFrame>
        <p:nvGraphicFramePr>
          <p:cNvPr id="74" name="表格 73"/>
          <p:cNvGraphicFramePr>
            <a:graphicFrameLocks noGrp="1"/>
          </p:cNvGraphicFramePr>
          <p:nvPr>
            <p:extLst>
              <p:ext uri="{D42A27DB-BD31-4B8C-83A1-F6EECF244321}">
                <p14:modId xmlns:p14="http://schemas.microsoft.com/office/powerpoint/2010/main" val="803910656"/>
              </p:ext>
            </p:extLst>
          </p:nvPr>
        </p:nvGraphicFramePr>
        <p:xfrm>
          <a:off x="659424" y="3428404"/>
          <a:ext cx="7801008" cy="2898241"/>
        </p:xfrm>
        <a:graphic>
          <a:graphicData uri="http://schemas.openxmlformats.org/drawingml/2006/table">
            <a:tbl>
              <a:tblPr/>
              <a:tblGrid>
                <a:gridCol w="739271">
                  <a:extLst>
                    <a:ext uri="{9D8B030D-6E8A-4147-A177-3AD203B41FA5}">
                      <a16:colId xmlns:a16="http://schemas.microsoft.com/office/drawing/2014/main" val="20000"/>
                    </a:ext>
                  </a:extLst>
                </a:gridCol>
                <a:gridCol w="1528473">
                  <a:extLst>
                    <a:ext uri="{9D8B030D-6E8A-4147-A177-3AD203B41FA5}">
                      <a16:colId xmlns:a16="http://schemas.microsoft.com/office/drawing/2014/main" val="20002"/>
                    </a:ext>
                  </a:extLst>
                </a:gridCol>
                <a:gridCol w="1944216">
                  <a:extLst>
                    <a:ext uri="{9D8B030D-6E8A-4147-A177-3AD203B41FA5}">
                      <a16:colId xmlns:a16="http://schemas.microsoft.com/office/drawing/2014/main" val="20003"/>
                    </a:ext>
                  </a:extLst>
                </a:gridCol>
                <a:gridCol w="1656184">
                  <a:extLst>
                    <a:ext uri="{9D8B030D-6E8A-4147-A177-3AD203B41FA5}">
                      <a16:colId xmlns:a16="http://schemas.microsoft.com/office/drawing/2014/main" val="20004"/>
                    </a:ext>
                  </a:extLst>
                </a:gridCol>
                <a:gridCol w="598354">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686438">
                  <a:extLst>
                    <a:ext uri="{9D8B030D-6E8A-4147-A177-3AD203B41FA5}">
                      <a16:colId xmlns:a16="http://schemas.microsoft.com/office/drawing/2014/main" val="2538961447"/>
                    </a:ext>
                  </a:extLst>
                </a:gridCol>
              </a:tblGrid>
              <a:tr h="302763">
                <a:tc>
                  <a:txBody>
                    <a:bodyPr/>
                    <a:lstStyle/>
                    <a:p>
                      <a:pPr algn="l" fontAlgn="ctr"/>
                      <a:r>
                        <a:rPr lang="en-US" sz="1200" b="1" i="0" u="none" strike="noStrike" dirty="0">
                          <a:solidFill>
                            <a:srgbClr val="000000"/>
                          </a:solidFill>
                          <a:latin typeface="Calibri"/>
                        </a:rPr>
                        <a:t>SIZE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a:solidFill>
                            <a:srgbClr val="000000"/>
                          </a:solidFill>
                          <a:latin typeface="Calibri"/>
                        </a:rPr>
                        <a:t>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a:solidFill>
                            <a:srgbClr val="000000"/>
                          </a:solidFill>
                          <a:latin typeface="Calibri"/>
                        </a:rPr>
                        <a:t>FEATURES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LED DESIGN</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altLang="zh-CN" sz="1200" b="1" i="0" u="none" strike="noStrike" dirty="0">
                          <a:solidFill>
                            <a:srgbClr val="000000"/>
                          </a:solidFill>
                          <a:latin typeface="+mn-lt"/>
                        </a:rPr>
                        <a:t>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FEP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PP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415607">
                <a:tc>
                  <a:txBody>
                    <a:bodyPr/>
                    <a:lstStyle/>
                    <a:p>
                      <a:pPr algn="l" fontAlgn="ctr"/>
                      <a:r>
                        <a:rPr lang="en-US" altLang="zh-CN" sz="1200" b="0" i="0" u="none" strike="noStrike" dirty="0">
                          <a:solidFill>
                            <a:srgbClr val="FFFFFF"/>
                          </a:solidFill>
                          <a:latin typeface="Arial Narrow"/>
                        </a:rPr>
                        <a:t>21.5"</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1920x1080, 250nits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FFFFFF"/>
                          </a:solidFill>
                          <a:latin typeface="Arial Narrow"/>
                        </a:rPr>
                        <a:t>Front</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Edge</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Side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1"/>
                  </a:ext>
                </a:extLst>
              </a:tr>
              <a:tr h="360040">
                <a:tc>
                  <a:txBody>
                    <a:bodyPr/>
                    <a:lstStyle/>
                    <a:p>
                      <a:pPr algn="l" fontAlgn="ctr"/>
                      <a:r>
                        <a:rPr lang="en-US" altLang="zh-CN" sz="1200" b="0" i="0" u="none" strike="noStrike" dirty="0">
                          <a:solidFill>
                            <a:srgbClr val="FFFFFF"/>
                          </a:solidFill>
                          <a:latin typeface="Arial Narrow"/>
                        </a:rPr>
                        <a:t>23.8’’</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1920x1080, 250nits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Front</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Edge</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Side</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Halo</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2019987741"/>
                  </a:ext>
                </a:extLst>
              </a:tr>
              <a:tr h="288032">
                <a:tc>
                  <a:txBody>
                    <a:bodyPr/>
                    <a:lstStyle/>
                    <a:p>
                      <a:pPr algn="l" fontAlgn="ctr"/>
                      <a:r>
                        <a:rPr lang="en-US" altLang="zh-CN" sz="1200" b="0" i="0" u="none" strike="noStrike" dirty="0">
                          <a:solidFill>
                            <a:srgbClr val="FFFFFF"/>
                          </a:solidFill>
                          <a:latin typeface="Arial Narrow"/>
                        </a:rPr>
                        <a:t>24’’</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1920x360, 300nits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824720545"/>
                  </a:ext>
                </a:extLst>
              </a:tr>
              <a:tr h="288032">
                <a:tc>
                  <a:txBody>
                    <a:bodyPr/>
                    <a:lstStyle/>
                    <a:p>
                      <a:pPr algn="l" fontAlgn="ctr"/>
                      <a:r>
                        <a:rPr lang="en-US" altLang="zh-CN" sz="1200" b="0" i="0" u="none" strike="noStrike" dirty="0">
                          <a:solidFill>
                            <a:srgbClr val="FFFFFF"/>
                          </a:solidFill>
                          <a:latin typeface="Arial Narrow"/>
                        </a:rPr>
                        <a:t>27"</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1920x1080, 300nits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FFFFFF"/>
                          </a:solidFill>
                          <a:latin typeface="Arial Narrow"/>
                        </a:rPr>
                        <a:t>Front</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Edge</a:t>
                      </a:r>
                      <a:r>
                        <a:rPr lang="zh-CN" altLang="en-US" sz="1200" b="0" i="0" u="none" strike="noStrike" dirty="0">
                          <a:solidFill>
                            <a:srgbClr val="FFFFFF"/>
                          </a:solidFill>
                          <a:latin typeface="Arial Narrow"/>
                        </a:rPr>
                        <a:t>、</a:t>
                      </a:r>
                      <a:r>
                        <a:rPr lang="en-US" altLang="zh-CN" sz="1200" b="0" i="0" u="none" strike="noStrike" dirty="0">
                          <a:solidFill>
                            <a:srgbClr val="FFFFFF"/>
                          </a:solidFill>
                          <a:latin typeface="Arial Narrow"/>
                        </a:rPr>
                        <a:t>Side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3"/>
                  </a:ext>
                </a:extLst>
              </a:tr>
              <a:tr h="383189">
                <a:tc>
                  <a:txBody>
                    <a:bodyPr/>
                    <a:lstStyle/>
                    <a:p>
                      <a:pPr algn="l" fontAlgn="ctr"/>
                      <a:r>
                        <a:rPr lang="en-US" altLang="zh-CN" sz="1200" b="0" i="0" u="none" strike="noStrike" dirty="0">
                          <a:solidFill>
                            <a:srgbClr val="FFFFFF"/>
                          </a:solidFill>
                          <a:latin typeface="Arial Narrow"/>
                        </a:rPr>
                        <a:t>27’’</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1920x1080, 300nits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Halo</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937338704"/>
                  </a:ext>
                </a:extLst>
              </a:tr>
              <a:tr h="383189">
                <a:tc>
                  <a:txBody>
                    <a:bodyPr/>
                    <a:lstStyle/>
                    <a:p>
                      <a:pPr algn="l" fontAlgn="ctr"/>
                      <a:r>
                        <a:rPr lang="en-US" altLang="zh-CN" sz="1200" b="0" i="0" u="none" strike="noStrike" dirty="0">
                          <a:solidFill>
                            <a:srgbClr val="FFFFFF"/>
                          </a:solidFill>
                          <a:latin typeface="Arial Narrow"/>
                        </a:rPr>
                        <a:t>32’’</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1920x1080 or 3840x2160, 300nits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405095173"/>
                  </a:ext>
                </a:extLst>
              </a:tr>
              <a:tr h="383189">
                <a:tc>
                  <a:txBody>
                    <a:bodyPr/>
                    <a:lstStyle/>
                    <a:p>
                      <a:pPr algn="l" fontAlgn="ctr"/>
                      <a:r>
                        <a:rPr lang="en-US" altLang="zh-CN" sz="1200" b="0" i="0" u="none" strike="noStrike" dirty="0">
                          <a:solidFill>
                            <a:srgbClr val="FFFFFF"/>
                          </a:solidFill>
                          <a:latin typeface="Arial Narrow"/>
                        </a:rPr>
                        <a:t>43’’</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&amp; non-Touch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3840x2160, 300nits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324678227"/>
                  </a:ext>
                </a:extLst>
              </a:tr>
            </a:tbl>
          </a:graphicData>
        </a:graphic>
      </p:graphicFrame>
      <p:pic>
        <p:nvPicPr>
          <p:cNvPr id="1030" name="Picture 6"/>
          <p:cNvPicPr>
            <a:picLocks noChangeAspect="1" noChangeArrowheads="1"/>
          </p:cNvPicPr>
          <p:nvPr/>
        </p:nvPicPr>
        <p:blipFill>
          <a:blip r:embed="rId3"/>
          <a:srcRect/>
          <a:stretch>
            <a:fillRect/>
          </a:stretch>
        </p:blipFill>
        <p:spPr bwMode="auto">
          <a:xfrm>
            <a:off x="561781" y="168259"/>
            <a:ext cx="4464050" cy="903287"/>
          </a:xfrm>
          <a:prstGeom prst="rect">
            <a:avLst/>
          </a:prstGeom>
          <a:noFill/>
          <a:ln w="9525">
            <a:noFill/>
            <a:miter lim="800000"/>
            <a:headEnd/>
            <a:tailEnd/>
          </a:ln>
          <a:effectLst/>
        </p:spPr>
      </p:pic>
      <p:pic>
        <p:nvPicPr>
          <p:cNvPr id="22" name="图片 21" descr="QQ图片20260111165617副本.jpg"/>
          <p:cNvPicPr>
            <a:picLocks noChangeAspect="1"/>
          </p:cNvPicPr>
          <p:nvPr/>
        </p:nvPicPr>
        <p:blipFill>
          <a:blip r:embed="rId4" cstate="print"/>
          <a:stretch>
            <a:fillRect/>
          </a:stretch>
        </p:blipFill>
        <p:spPr>
          <a:xfrm>
            <a:off x="5429256" y="214290"/>
            <a:ext cx="2714644" cy="2871808"/>
          </a:xfrm>
          <a:prstGeom prst="rect">
            <a:avLst/>
          </a:prstGeom>
        </p:spPr>
      </p:pic>
      <p:sp>
        <p:nvSpPr>
          <p:cNvPr id="17" name="Rectangle 14"/>
          <p:cNvSpPr/>
          <p:nvPr/>
        </p:nvSpPr>
        <p:spPr>
          <a:xfrm>
            <a:off x="142844" y="1000108"/>
            <a:ext cx="4643470" cy="2000264"/>
          </a:xfrm>
          <a:prstGeom prst="rect">
            <a:avLst/>
          </a:prstGeom>
          <a:ln w="127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675" dirty="0">
              <a:latin typeface="微软雅黑" panose="020B0503020204020204" pitchFamily="34" charset="-122"/>
              <a:ea typeface="微软雅黑" panose="020B0503020204020204" pitchFamily="34" charset="-122"/>
            </a:endParaRPr>
          </a:p>
        </p:txBody>
      </p:sp>
      <p:pic>
        <p:nvPicPr>
          <p:cNvPr id="1027" name="Picture 3"/>
          <p:cNvPicPr>
            <a:picLocks noChangeAspect="1" noChangeArrowheads="1"/>
          </p:cNvPicPr>
          <p:nvPr/>
        </p:nvPicPr>
        <p:blipFill>
          <a:blip r:embed="rId5"/>
          <a:srcRect/>
          <a:stretch>
            <a:fillRect/>
          </a:stretch>
        </p:blipFill>
        <p:spPr bwMode="auto">
          <a:xfrm>
            <a:off x="203232" y="1214422"/>
            <a:ext cx="1725562" cy="1415942"/>
          </a:xfrm>
          <a:prstGeom prst="rect">
            <a:avLst/>
          </a:prstGeom>
          <a:noFill/>
          <a:ln w="9525">
            <a:noFill/>
            <a:miter lim="800000"/>
            <a:headEnd/>
            <a:tailEnd/>
          </a:ln>
          <a:effectLst/>
        </p:spPr>
      </p:pic>
      <p:pic>
        <p:nvPicPr>
          <p:cNvPr id="1029" name="Picture 5"/>
          <p:cNvPicPr>
            <a:picLocks noChangeAspect="1" noChangeArrowheads="1"/>
          </p:cNvPicPr>
          <p:nvPr/>
        </p:nvPicPr>
        <p:blipFill>
          <a:blip r:embed="rId6"/>
          <a:srcRect l="8696"/>
          <a:stretch>
            <a:fillRect/>
          </a:stretch>
        </p:blipFill>
        <p:spPr bwMode="auto">
          <a:xfrm>
            <a:off x="3214678" y="1142984"/>
            <a:ext cx="1500198" cy="1497453"/>
          </a:xfrm>
          <a:prstGeom prst="rect">
            <a:avLst/>
          </a:prstGeom>
          <a:noFill/>
          <a:ln w="9525">
            <a:noFill/>
            <a:miter lim="800000"/>
            <a:headEnd/>
            <a:tailEnd/>
          </a:ln>
          <a:effectLst/>
        </p:spPr>
      </p:pic>
      <p:sp>
        <p:nvSpPr>
          <p:cNvPr id="13" name="TextBox 12"/>
          <p:cNvSpPr txBox="1"/>
          <p:nvPr/>
        </p:nvSpPr>
        <p:spPr>
          <a:xfrm>
            <a:off x="714348" y="2559602"/>
            <a:ext cx="642942" cy="338554"/>
          </a:xfrm>
          <a:prstGeom prst="rect">
            <a:avLst/>
          </a:prstGeom>
          <a:noFill/>
        </p:spPr>
        <p:txBody>
          <a:bodyPr wrap="square" rtlCol="0">
            <a:spAutoFit/>
          </a:bodyPr>
          <a:lstStyle/>
          <a:p>
            <a:r>
              <a:rPr lang="en-US" altLang="zh-CN" sz="1600" dirty="0">
                <a:solidFill>
                  <a:schemeClr val="accent1">
                    <a:lumMod val="75000"/>
                  </a:schemeClr>
                </a:solidFill>
              </a:rPr>
              <a:t>Halo</a:t>
            </a:r>
            <a:endParaRPr lang="zh-CN" altLang="en-US" sz="1600" dirty="0">
              <a:solidFill>
                <a:schemeClr val="accent1">
                  <a:lumMod val="75000"/>
                </a:schemeClr>
              </a:solidFill>
            </a:endParaRPr>
          </a:p>
        </p:txBody>
      </p:sp>
      <p:sp>
        <p:nvSpPr>
          <p:cNvPr id="14" name="TextBox 13"/>
          <p:cNvSpPr txBox="1"/>
          <p:nvPr/>
        </p:nvSpPr>
        <p:spPr>
          <a:xfrm>
            <a:off x="2143108" y="2571744"/>
            <a:ext cx="642942" cy="338554"/>
          </a:xfrm>
          <a:prstGeom prst="rect">
            <a:avLst/>
          </a:prstGeom>
          <a:noFill/>
        </p:spPr>
        <p:txBody>
          <a:bodyPr wrap="square" rtlCol="0">
            <a:spAutoFit/>
          </a:bodyPr>
          <a:lstStyle/>
          <a:p>
            <a:r>
              <a:rPr lang="en-US" altLang="zh-CN" sz="1600" dirty="0">
                <a:solidFill>
                  <a:schemeClr val="accent1">
                    <a:lumMod val="75000"/>
                  </a:schemeClr>
                </a:solidFill>
              </a:rPr>
              <a:t>Edge</a:t>
            </a:r>
            <a:endParaRPr lang="zh-CN" altLang="en-US" sz="1600" dirty="0">
              <a:solidFill>
                <a:schemeClr val="accent1">
                  <a:lumMod val="75000"/>
                </a:schemeClr>
              </a:solidFill>
            </a:endParaRPr>
          </a:p>
        </p:txBody>
      </p:sp>
      <p:sp>
        <p:nvSpPr>
          <p:cNvPr id="16" name="TextBox 15"/>
          <p:cNvSpPr txBox="1"/>
          <p:nvPr/>
        </p:nvSpPr>
        <p:spPr>
          <a:xfrm>
            <a:off x="3643306" y="2590380"/>
            <a:ext cx="642942" cy="338554"/>
          </a:xfrm>
          <a:prstGeom prst="rect">
            <a:avLst/>
          </a:prstGeom>
          <a:noFill/>
        </p:spPr>
        <p:txBody>
          <a:bodyPr wrap="square" rtlCol="0">
            <a:spAutoFit/>
          </a:bodyPr>
          <a:lstStyle/>
          <a:p>
            <a:r>
              <a:rPr lang="en-US" altLang="zh-CN" sz="1600" dirty="0">
                <a:solidFill>
                  <a:schemeClr val="accent1">
                    <a:lumMod val="75000"/>
                  </a:schemeClr>
                </a:solidFill>
              </a:rPr>
              <a:t>Front</a:t>
            </a:r>
            <a:endParaRPr lang="zh-CN" altLang="en-US" sz="1600" dirty="0">
              <a:solidFill>
                <a:schemeClr val="accent1">
                  <a:lumMod val="75000"/>
                </a:schemeClr>
              </a:solidFill>
            </a:endParaRPr>
          </a:p>
        </p:txBody>
      </p:sp>
      <p:pic>
        <p:nvPicPr>
          <p:cNvPr id="1028" name="Picture 4"/>
          <p:cNvPicPr>
            <a:picLocks noChangeAspect="1" noChangeArrowheads="1"/>
          </p:cNvPicPr>
          <p:nvPr/>
        </p:nvPicPr>
        <p:blipFill>
          <a:blip r:embed="rId7"/>
          <a:srcRect l="8333"/>
          <a:stretch>
            <a:fillRect/>
          </a:stretch>
        </p:blipFill>
        <p:spPr bwMode="auto">
          <a:xfrm>
            <a:off x="1714480" y="1142984"/>
            <a:ext cx="1571636" cy="152288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 name="表格 73"/>
          <p:cNvGraphicFramePr>
            <a:graphicFrameLocks noGrp="1"/>
          </p:cNvGraphicFramePr>
          <p:nvPr>
            <p:extLst>
              <p:ext uri="{D42A27DB-BD31-4B8C-83A1-F6EECF244321}">
                <p14:modId xmlns:p14="http://schemas.microsoft.com/office/powerpoint/2010/main" val="4223688906"/>
              </p:ext>
            </p:extLst>
          </p:nvPr>
        </p:nvGraphicFramePr>
        <p:xfrm>
          <a:off x="719572" y="4293096"/>
          <a:ext cx="7704856" cy="1534438"/>
        </p:xfrm>
        <a:graphic>
          <a:graphicData uri="http://schemas.openxmlformats.org/drawingml/2006/table">
            <a:tbl>
              <a:tblPr/>
              <a:tblGrid>
                <a:gridCol w="686166">
                  <a:extLst>
                    <a:ext uri="{9D8B030D-6E8A-4147-A177-3AD203B41FA5}">
                      <a16:colId xmlns:a16="http://schemas.microsoft.com/office/drawing/2014/main" val="20000"/>
                    </a:ext>
                  </a:extLst>
                </a:gridCol>
                <a:gridCol w="1560352">
                  <a:extLst>
                    <a:ext uri="{9D8B030D-6E8A-4147-A177-3AD203B41FA5}">
                      <a16:colId xmlns:a16="http://schemas.microsoft.com/office/drawing/2014/main" val="20002"/>
                    </a:ext>
                  </a:extLst>
                </a:gridCol>
                <a:gridCol w="2073962">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648072">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648072">
                  <a:extLst>
                    <a:ext uri="{9D8B030D-6E8A-4147-A177-3AD203B41FA5}">
                      <a16:colId xmlns:a16="http://schemas.microsoft.com/office/drawing/2014/main" val="2159197081"/>
                    </a:ext>
                  </a:extLst>
                </a:gridCol>
              </a:tblGrid>
              <a:tr h="271398">
                <a:tc>
                  <a:txBody>
                    <a:bodyPr/>
                    <a:lstStyle/>
                    <a:p>
                      <a:pPr algn="l" fontAlgn="ctr"/>
                      <a:r>
                        <a:rPr lang="en-US" sz="1200" b="1" i="0" u="none" strike="noStrike" dirty="0">
                          <a:solidFill>
                            <a:srgbClr val="000000"/>
                          </a:solidFill>
                          <a:latin typeface="Calibri"/>
                        </a:rPr>
                        <a:t>SIZE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a:solidFill>
                            <a:srgbClr val="000000"/>
                          </a:solidFill>
                          <a:latin typeface="Calibri"/>
                        </a:rPr>
                        <a:t>FEATURES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mn-lt"/>
                        </a:rPr>
                        <a:t>LED DESIGN</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FEP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PP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315760">
                <a:tc>
                  <a:txBody>
                    <a:bodyPr/>
                    <a:lstStyle/>
                    <a:p>
                      <a:pPr algn="l" fontAlgn="ctr"/>
                      <a:r>
                        <a:rPr lang="en-US" altLang="zh-CN" sz="1200" b="0" i="0" u="none" strike="noStrike" dirty="0">
                          <a:solidFill>
                            <a:srgbClr val="FFFFFF"/>
                          </a:solidFill>
                          <a:latin typeface="Arial Narrow"/>
                        </a:rPr>
                        <a:t>32"</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r>
                        <a:rPr lang="en-US" sz="1200" b="0" i="0" u="none" strike="noStrike" baseline="0" dirty="0">
                          <a:solidFill>
                            <a:srgbClr val="FFFFFF"/>
                          </a:solidFill>
                          <a:latin typeface="Arial Narrow"/>
                        </a:rPr>
                        <a:t> (R-1500)</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1920x1080  or 3840</a:t>
                      </a:r>
                      <a:r>
                        <a:rPr lang="en-US" altLang="zh-CN" sz="1200" b="0" i="0" u="none" strike="noStrike" dirty="0">
                          <a:solidFill>
                            <a:srgbClr val="FFFFFF"/>
                          </a:solidFill>
                          <a:latin typeface="Arial Narrow"/>
                        </a:rPr>
                        <a:t>x2160</a:t>
                      </a:r>
                      <a:r>
                        <a:rPr lang="en-US" sz="1200" b="0" i="0" u="none" strike="noStrike" dirty="0">
                          <a:solidFill>
                            <a:srgbClr val="FFFFFF"/>
                          </a:solidFill>
                          <a:latin typeface="Arial Narrow"/>
                        </a:rPr>
                        <a:t>, 350nits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r>
                        <a:rPr lang="zh-CN" altLang="en-US" sz="1200" b="1" i="0" u="none" strike="noStrike" dirty="0">
                          <a:solidFill>
                            <a:srgbClr val="FFFFFF"/>
                          </a:solidFill>
                          <a:latin typeface="Arial Narrow"/>
                        </a:rPr>
                        <a:t>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2"/>
                  </a:ext>
                </a:extLst>
              </a:tr>
              <a:tr h="315760">
                <a:tc>
                  <a:txBody>
                    <a:bodyPr/>
                    <a:lstStyle/>
                    <a:p>
                      <a:pPr algn="l" fontAlgn="ctr"/>
                      <a:r>
                        <a:rPr lang="en-US" altLang="zh-CN" sz="1200" b="0" i="0" u="none" strike="noStrike" dirty="0">
                          <a:solidFill>
                            <a:srgbClr val="FFFFFF"/>
                          </a:solidFill>
                          <a:latin typeface="Arial Narrow"/>
                        </a:rPr>
                        <a:t>43’’</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t>
                      </a:r>
                      <a:r>
                        <a:rPr lang="en-US" altLang="zh-CN" sz="1200" b="0" i="0" u="none" strike="noStrike" baseline="0" dirty="0">
                          <a:solidFill>
                            <a:srgbClr val="FFFFFF"/>
                          </a:solidFill>
                          <a:latin typeface="Arial Narrow"/>
                        </a:rPr>
                        <a:t> (R-1500)</a:t>
                      </a:r>
                      <a:endParaRPr lang="en-US" altLang="zh-CN"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3031151837"/>
                  </a:ext>
                </a:extLst>
              </a:tr>
              <a:tr h="315760">
                <a:tc>
                  <a:txBody>
                    <a:bodyPr/>
                    <a:lstStyle/>
                    <a:p>
                      <a:pPr algn="l" fontAlgn="ctr"/>
                      <a:r>
                        <a:rPr lang="en-US" altLang="zh-CN" sz="1200" b="0" i="0" u="none" strike="noStrike" dirty="0">
                          <a:solidFill>
                            <a:srgbClr val="FFFFFF"/>
                          </a:solidFill>
                          <a:latin typeface="Arial Narrow"/>
                        </a:rPr>
                        <a:t>49"</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r>
                        <a:rPr lang="en-US" sz="1200" b="0" i="0" u="none" strike="noStrike" baseline="0" dirty="0">
                          <a:solidFill>
                            <a:srgbClr val="FFFFFF"/>
                          </a:solidFill>
                          <a:latin typeface="Arial Narrow"/>
                        </a:rPr>
                        <a:t> (R-1500)</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zh-CN" altLang="en-US" sz="1200" b="1" i="0" u="none" strike="noStrike" dirty="0">
                          <a:solidFill>
                            <a:srgbClr val="FFFFFF"/>
                          </a:solidFill>
                          <a:latin typeface="Arial Narrow"/>
                        </a:rPr>
                        <a:t>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5"/>
                  </a:ext>
                </a:extLst>
              </a:tr>
              <a:tr h="315760">
                <a:tc>
                  <a:txBody>
                    <a:bodyPr/>
                    <a:lstStyle/>
                    <a:p>
                      <a:pPr algn="l" fontAlgn="ctr"/>
                      <a:r>
                        <a:rPr lang="en-US" altLang="zh-CN" sz="1200" b="0" i="0" u="none" strike="noStrike" dirty="0">
                          <a:solidFill>
                            <a:srgbClr val="FFFFFF"/>
                          </a:solidFill>
                          <a:latin typeface="Arial Narrow"/>
                        </a:rPr>
                        <a:t>55"</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r>
                        <a:rPr lang="en-US" sz="1200" b="0" i="0" u="none" strike="noStrike" baseline="0" dirty="0">
                          <a:solidFill>
                            <a:srgbClr val="FFFFFF"/>
                          </a:solidFill>
                          <a:latin typeface="Arial Narrow"/>
                        </a:rPr>
                        <a:t> (R-1500)</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i="0" u="none" strike="noStrike" dirty="0">
                          <a:solidFill>
                            <a:srgbClr val="FFFFFF"/>
                          </a:solidFill>
                          <a:latin typeface="Arial Narrow"/>
                        </a:rPr>
                        <a:t>　</a:t>
                      </a: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7"/>
                  </a:ext>
                </a:extLst>
              </a:tr>
            </a:tbl>
          </a:graphicData>
        </a:graphic>
      </p:graphicFrame>
      <p:pic>
        <p:nvPicPr>
          <p:cNvPr id="6146" name="Picture 2"/>
          <p:cNvPicPr>
            <a:picLocks noChangeAspect="1" noChangeArrowheads="1"/>
          </p:cNvPicPr>
          <p:nvPr/>
        </p:nvPicPr>
        <p:blipFill>
          <a:blip r:embed="rId2"/>
          <a:srcRect/>
          <a:stretch>
            <a:fillRect/>
          </a:stretch>
        </p:blipFill>
        <p:spPr bwMode="auto">
          <a:xfrm>
            <a:off x="5643570" y="357166"/>
            <a:ext cx="1643074" cy="2653752"/>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1500166" y="214290"/>
            <a:ext cx="4099024" cy="278608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p:nvPr/>
        </p:nvSpPr>
        <p:spPr>
          <a:xfrm>
            <a:off x="0"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a:solidFill>
                <a:schemeClr val="bg1"/>
              </a:solidFill>
            </a:endParaRPr>
          </a:p>
        </p:txBody>
      </p:sp>
      <p:pic>
        <p:nvPicPr>
          <p:cNvPr id="34818" name="Picture 2"/>
          <p:cNvPicPr>
            <a:picLocks noChangeAspect="1" noChangeArrowheads="1"/>
          </p:cNvPicPr>
          <p:nvPr/>
        </p:nvPicPr>
        <p:blipFill>
          <a:blip r:embed="rId2"/>
          <a:srcRect r="71951"/>
          <a:stretch>
            <a:fillRect/>
          </a:stretch>
        </p:blipFill>
        <p:spPr bwMode="auto">
          <a:xfrm>
            <a:off x="5286380" y="214290"/>
            <a:ext cx="1928826" cy="2973655"/>
          </a:xfrm>
          <a:prstGeom prst="rect">
            <a:avLst/>
          </a:prstGeom>
          <a:noFill/>
          <a:ln w="9525">
            <a:noFill/>
            <a:miter lim="800000"/>
            <a:headEnd/>
            <a:tailEnd/>
          </a:ln>
          <a:effectLst/>
        </p:spPr>
      </p:pic>
      <p:pic>
        <p:nvPicPr>
          <p:cNvPr id="8194" name="Picture 2"/>
          <p:cNvPicPr>
            <a:picLocks noChangeAspect="1" noChangeArrowheads="1"/>
          </p:cNvPicPr>
          <p:nvPr/>
        </p:nvPicPr>
        <p:blipFill>
          <a:blip r:embed="rId3"/>
          <a:srcRect/>
          <a:stretch>
            <a:fillRect/>
          </a:stretch>
        </p:blipFill>
        <p:spPr bwMode="auto">
          <a:xfrm>
            <a:off x="7000892" y="357166"/>
            <a:ext cx="642942" cy="28703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4"/>
          <a:srcRect/>
          <a:stretch>
            <a:fillRect/>
          </a:stretch>
        </p:blipFill>
        <p:spPr bwMode="auto">
          <a:xfrm>
            <a:off x="1341027" y="214290"/>
            <a:ext cx="3516725" cy="2928958"/>
          </a:xfrm>
          <a:prstGeom prst="rect">
            <a:avLst/>
          </a:prstGeom>
          <a:noFill/>
          <a:ln w="9525">
            <a:noFill/>
            <a:miter lim="800000"/>
            <a:headEnd/>
            <a:tailEnd/>
          </a:ln>
          <a:effectLst/>
        </p:spPr>
      </p:pic>
      <p:graphicFrame>
        <p:nvGraphicFramePr>
          <p:cNvPr id="2" name="表格 1">
            <a:extLst>
              <a:ext uri="{FF2B5EF4-FFF2-40B4-BE49-F238E27FC236}">
                <a16:creationId xmlns:a16="http://schemas.microsoft.com/office/drawing/2014/main" id="{04745153-EFAF-B29F-1DC5-3787BFCA1130}"/>
              </a:ext>
            </a:extLst>
          </p:cNvPr>
          <p:cNvGraphicFramePr>
            <a:graphicFrameLocks noGrp="1"/>
          </p:cNvGraphicFramePr>
          <p:nvPr>
            <p:extLst>
              <p:ext uri="{D42A27DB-BD31-4B8C-83A1-F6EECF244321}">
                <p14:modId xmlns:p14="http://schemas.microsoft.com/office/powerpoint/2010/main" val="1889149772"/>
              </p:ext>
            </p:extLst>
          </p:nvPr>
        </p:nvGraphicFramePr>
        <p:xfrm>
          <a:off x="719572" y="4221088"/>
          <a:ext cx="7704856" cy="1218678"/>
        </p:xfrm>
        <a:graphic>
          <a:graphicData uri="http://schemas.openxmlformats.org/drawingml/2006/table">
            <a:tbl>
              <a:tblPr/>
              <a:tblGrid>
                <a:gridCol w="686166">
                  <a:extLst>
                    <a:ext uri="{9D8B030D-6E8A-4147-A177-3AD203B41FA5}">
                      <a16:colId xmlns:a16="http://schemas.microsoft.com/office/drawing/2014/main" val="20000"/>
                    </a:ext>
                  </a:extLst>
                </a:gridCol>
                <a:gridCol w="1560352">
                  <a:extLst>
                    <a:ext uri="{9D8B030D-6E8A-4147-A177-3AD203B41FA5}">
                      <a16:colId xmlns:a16="http://schemas.microsoft.com/office/drawing/2014/main" val="20002"/>
                    </a:ext>
                  </a:extLst>
                </a:gridCol>
                <a:gridCol w="2073962">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648072">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648072">
                  <a:extLst>
                    <a:ext uri="{9D8B030D-6E8A-4147-A177-3AD203B41FA5}">
                      <a16:colId xmlns:a16="http://schemas.microsoft.com/office/drawing/2014/main" val="2159197081"/>
                    </a:ext>
                  </a:extLst>
                </a:gridCol>
              </a:tblGrid>
              <a:tr h="271398">
                <a:tc>
                  <a:txBody>
                    <a:bodyPr/>
                    <a:lstStyle/>
                    <a:p>
                      <a:pPr algn="l" fontAlgn="ctr"/>
                      <a:r>
                        <a:rPr lang="en-US" sz="1200" b="1" i="0" u="none" strike="noStrike" dirty="0">
                          <a:solidFill>
                            <a:srgbClr val="000000"/>
                          </a:solidFill>
                          <a:latin typeface="Calibri"/>
                        </a:rPr>
                        <a:t>SIZE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a:solidFill>
                            <a:srgbClr val="000000"/>
                          </a:solidFill>
                          <a:latin typeface="Calibri"/>
                        </a:rPr>
                        <a:t>FEATURES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mn-lt"/>
                        </a:rPr>
                        <a:t>LED DESIGN</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FEP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PP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315760">
                <a:tc>
                  <a:txBody>
                    <a:bodyPr/>
                    <a:lstStyle/>
                    <a:p>
                      <a:pPr algn="l" fontAlgn="ctr"/>
                      <a:r>
                        <a:rPr lang="en-US" altLang="zh-CN" sz="1200" b="0" i="0" u="none" strike="noStrike" dirty="0">
                          <a:solidFill>
                            <a:srgbClr val="FFFFFF"/>
                          </a:solidFill>
                          <a:latin typeface="Arial Narrow"/>
                        </a:rPr>
                        <a:t>43’’</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PCAP </a:t>
                      </a:r>
                      <a:r>
                        <a:rPr lang="en-US" altLang="zh-CN" sz="1200" b="0" i="0" u="none" strike="noStrike" baseline="0" dirty="0">
                          <a:solidFill>
                            <a:srgbClr val="FFFFFF"/>
                          </a:solidFill>
                          <a:latin typeface="Arial Narrow"/>
                        </a:rPr>
                        <a:t> (R-1500)</a:t>
                      </a:r>
                      <a:endParaRPr lang="en-US" altLang="zh-CN"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3031151837"/>
                  </a:ext>
                </a:extLst>
              </a:tr>
              <a:tr h="315760">
                <a:tc>
                  <a:txBody>
                    <a:bodyPr/>
                    <a:lstStyle/>
                    <a:p>
                      <a:pPr algn="l" fontAlgn="ctr"/>
                      <a:r>
                        <a:rPr lang="en-US" altLang="zh-CN" sz="1200" b="0" i="0" u="none" strike="noStrike" dirty="0">
                          <a:solidFill>
                            <a:srgbClr val="FFFFFF"/>
                          </a:solidFill>
                          <a:latin typeface="Arial Narrow"/>
                        </a:rPr>
                        <a:t>49"</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r>
                        <a:rPr lang="en-US" sz="1200" b="0" i="0" u="none" strike="noStrike" baseline="0" dirty="0">
                          <a:solidFill>
                            <a:srgbClr val="FFFFFF"/>
                          </a:solidFill>
                          <a:latin typeface="Arial Narrow"/>
                        </a:rPr>
                        <a:t> (R-1500)</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zh-CN" altLang="en-US" sz="1200" b="1" i="0" u="none" strike="noStrike" dirty="0">
                          <a:solidFill>
                            <a:srgbClr val="FFFFFF"/>
                          </a:solidFill>
                          <a:latin typeface="Arial Narrow"/>
                        </a:rPr>
                        <a:t>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5"/>
                  </a:ext>
                </a:extLst>
              </a:tr>
              <a:tr h="315760">
                <a:tc>
                  <a:txBody>
                    <a:bodyPr/>
                    <a:lstStyle/>
                    <a:p>
                      <a:pPr algn="l" fontAlgn="ctr"/>
                      <a:r>
                        <a:rPr lang="en-US" altLang="zh-CN" sz="1200" b="0" i="0" u="none" strike="noStrike" dirty="0">
                          <a:solidFill>
                            <a:srgbClr val="FFFFFF"/>
                          </a:solidFill>
                          <a:latin typeface="Arial Narrow"/>
                        </a:rPr>
                        <a:t>55"</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r>
                        <a:rPr lang="en-US" sz="1200" b="0" i="0" u="none" strike="noStrike" baseline="0" dirty="0">
                          <a:solidFill>
                            <a:srgbClr val="FFFFFF"/>
                          </a:solidFill>
                          <a:latin typeface="Arial Narrow"/>
                        </a:rPr>
                        <a:t> (R-1500)</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i="0" u="none" strike="noStrike" dirty="0">
                          <a:solidFill>
                            <a:srgbClr val="FFFFFF"/>
                          </a:solidFill>
                          <a:latin typeface="Arial Narrow"/>
                        </a:rPr>
                        <a:t>　</a:t>
                      </a: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p:nvPr/>
        </p:nvSpPr>
        <p:spPr>
          <a:xfrm>
            <a:off x="0"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a:solidFill>
                <a:schemeClr val="bg1"/>
              </a:solidFill>
            </a:endParaRPr>
          </a:p>
        </p:txBody>
      </p:sp>
      <p:pic>
        <p:nvPicPr>
          <p:cNvPr id="3075" name="Picture 3"/>
          <p:cNvPicPr>
            <a:picLocks noChangeAspect="1" noChangeArrowheads="1"/>
          </p:cNvPicPr>
          <p:nvPr/>
        </p:nvPicPr>
        <p:blipFill>
          <a:blip r:embed="rId2"/>
          <a:srcRect/>
          <a:stretch>
            <a:fillRect/>
          </a:stretch>
        </p:blipFill>
        <p:spPr bwMode="auto">
          <a:xfrm>
            <a:off x="928662" y="285728"/>
            <a:ext cx="2214578" cy="3597299"/>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3286116" y="357166"/>
            <a:ext cx="4522751" cy="3357586"/>
          </a:xfrm>
          <a:prstGeom prst="rect">
            <a:avLst/>
          </a:prstGeom>
          <a:noFill/>
          <a:ln w="9525">
            <a:noFill/>
            <a:miter lim="800000"/>
            <a:headEnd/>
            <a:tailEnd/>
          </a:ln>
          <a:effectLst/>
        </p:spPr>
      </p:pic>
      <p:graphicFrame>
        <p:nvGraphicFramePr>
          <p:cNvPr id="2" name="表格 1">
            <a:extLst>
              <a:ext uri="{FF2B5EF4-FFF2-40B4-BE49-F238E27FC236}">
                <a16:creationId xmlns:a16="http://schemas.microsoft.com/office/drawing/2014/main" id="{3B7F18FC-4C54-F7B3-C7D8-F5210BDF4FAF}"/>
              </a:ext>
            </a:extLst>
          </p:cNvPr>
          <p:cNvGraphicFramePr>
            <a:graphicFrameLocks noGrp="1"/>
          </p:cNvGraphicFramePr>
          <p:nvPr>
            <p:extLst>
              <p:ext uri="{D42A27DB-BD31-4B8C-83A1-F6EECF244321}">
                <p14:modId xmlns:p14="http://schemas.microsoft.com/office/powerpoint/2010/main" val="1000882311"/>
              </p:ext>
            </p:extLst>
          </p:nvPr>
        </p:nvGraphicFramePr>
        <p:xfrm>
          <a:off x="647564" y="4699218"/>
          <a:ext cx="7848872" cy="587158"/>
        </p:xfrm>
        <a:graphic>
          <a:graphicData uri="http://schemas.openxmlformats.org/drawingml/2006/table">
            <a:tbl>
              <a:tblPr/>
              <a:tblGrid>
                <a:gridCol w="686166">
                  <a:extLst>
                    <a:ext uri="{9D8B030D-6E8A-4147-A177-3AD203B41FA5}">
                      <a16:colId xmlns:a16="http://schemas.microsoft.com/office/drawing/2014/main" val="20000"/>
                    </a:ext>
                  </a:extLst>
                </a:gridCol>
                <a:gridCol w="1560352">
                  <a:extLst>
                    <a:ext uri="{9D8B030D-6E8A-4147-A177-3AD203B41FA5}">
                      <a16:colId xmlns:a16="http://schemas.microsoft.com/office/drawing/2014/main" val="20002"/>
                    </a:ext>
                  </a:extLst>
                </a:gridCol>
                <a:gridCol w="2073962">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720080">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648072">
                  <a:extLst>
                    <a:ext uri="{9D8B030D-6E8A-4147-A177-3AD203B41FA5}">
                      <a16:colId xmlns:a16="http://schemas.microsoft.com/office/drawing/2014/main" val="2159197081"/>
                    </a:ext>
                  </a:extLst>
                </a:gridCol>
              </a:tblGrid>
              <a:tr h="271398">
                <a:tc>
                  <a:txBody>
                    <a:bodyPr/>
                    <a:lstStyle/>
                    <a:p>
                      <a:pPr algn="l" fontAlgn="ctr"/>
                      <a:r>
                        <a:rPr lang="en-US" sz="1200" b="1" i="0" u="none" strike="noStrike" dirty="0">
                          <a:solidFill>
                            <a:srgbClr val="000000"/>
                          </a:solidFill>
                          <a:latin typeface="Calibri"/>
                        </a:rPr>
                        <a:t>SIZE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a:solidFill>
                            <a:srgbClr val="000000"/>
                          </a:solidFill>
                          <a:latin typeface="Calibri"/>
                        </a:rPr>
                        <a:t>FEATURES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mn-lt"/>
                        </a:rPr>
                        <a:t>LED DESIGN</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FEP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PP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315760">
                <a:tc>
                  <a:txBody>
                    <a:bodyPr/>
                    <a:lstStyle/>
                    <a:p>
                      <a:pPr algn="l" fontAlgn="ctr"/>
                      <a:r>
                        <a:rPr lang="en-US" altLang="zh-CN" sz="1200" b="0" i="0" u="none" strike="noStrike" dirty="0">
                          <a:solidFill>
                            <a:srgbClr val="FFFFFF"/>
                          </a:solidFill>
                          <a:latin typeface="Arial Narrow"/>
                        </a:rPr>
                        <a:t>55"</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r>
                        <a:rPr lang="en-US" sz="1200" b="0" i="0" u="none" strike="noStrike" baseline="0" dirty="0">
                          <a:solidFill>
                            <a:srgbClr val="FFFFFF"/>
                          </a:solidFill>
                          <a:latin typeface="Arial Narrow"/>
                        </a:rPr>
                        <a:t> (R-1200&amp;R1000)</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3840x2160,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i="0" u="none" strike="noStrike" dirty="0">
                          <a:solidFill>
                            <a:srgbClr val="FFFFFF"/>
                          </a:solidFill>
                          <a:latin typeface="Arial Narrow"/>
                        </a:rPr>
                        <a:t>　</a:t>
                      </a: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p:nvPr/>
        </p:nvSpPr>
        <p:spPr>
          <a:xfrm>
            <a:off x="-32"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a:solidFill>
                <a:schemeClr val="bg1"/>
              </a:solidFill>
            </a:endParaRPr>
          </a:p>
        </p:txBody>
      </p:sp>
      <p:graphicFrame>
        <p:nvGraphicFramePr>
          <p:cNvPr id="74" name="表格 73"/>
          <p:cNvGraphicFramePr>
            <a:graphicFrameLocks noGrp="1"/>
          </p:cNvGraphicFramePr>
          <p:nvPr>
            <p:extLst>
              <p:ext uri="{D42A27DB-BD31-4B8C-83A1-F6EECF244321}">
                <p14:modId xmlns:p14="http://schemas.microsoft.com/office/powerpoint/2010/main" val="2163057981"/>
              </p:ext>
            </p:extLst>
          </p:nvPr>
        </p:nvGraphicFramePr>
        <p:xfrm>
          <a:off x="422041" y="3784898"/>
          <a:ext cx="7003773" cy="1213711"/>
        </p:xfrm>
        <a:graphic>
          <a:graphicData uri="http://schemas.openxmlformats.org/drawingml/2006/table">
            <a:tbl>
              <a:tblPr/>
              <a:tblGrid>
                <a:gridCol w="616116">
                  <a:extLst>
                    <a:ext uri="{9D8B030D-6E8A-4147-A177-3AD203B41FA5}">
                      <a16:colId xmlns:a16="http://schemas.microsoft.com/office/drawing/2014/main" val="20000"/>
                    </a:ext>
                  </a:extLst>
                </a:gridCol>
                <a:gridCol w="1016592">
                  <a:extLst>
                    <a:ext uri="{9D8B030D-6E8A-4147-A177-3AD203B41FA5}">
                      <a16:colId xmlns:a16="http://schemas.microsoft.com/office/drawing/2014/main" val="20002"/>
                    </a:ext>
                  </a:extLst>
                </a:gridCol>
                <a:gridCol w="2040665">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gridCol w="666104">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720080">
                  <a:extLst>
                    <a:ext uri="{9D8B030D-6E8A-4147-A177-3AD203B41FA5}">
                      <a16:colId xmlns:a16="http://schemas.microsoft.com/office/drawing/2014/main" val="3539570516"/>
                    </a:ext>
                  </a:extLst>
                </a:gridCol>
              </a:tblGrid>
              <a:tr h="270292">
                <a:tc>
                  <a:txBody>
                    <a:bodyPr/>
                    <a:lstStyle/>
                    <a:p>
                      <a:pPr algn="l" fontAlgn="ctr"/>
                      <a:r>
                        <a:rPr lang="en-US" sz="1200" b="1" i="0" u="none" strike="noStrike" dirty="0">
                          <a:solidFill>
                            <a:srgbClr val="000000"/>
                          </a:solidFill>
                          <a:latin typeface="Calibri"/>
                        </a:rPr>
                        <a:t>SIZE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Touch</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FEATURES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latin typeface="Calibri"/>
                        </a:rPr>
                        <a:t>LED LIGHTING</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FEP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latin typeface="Calibri"/>
                        </a:rPr>
                        <a:t>PP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314473">
                <a:tc>
                  <a:txBody>
                    <a:bodyPr/>
                    <a:lstStyle/>
                    <a:p>
                      <a:pPr algn="l" fontAlgn="ctr"/>
                      <a:r>
                        <a:rPr lang="en-US" altLang="zh-CN" sz="1200" b="0" i="0" u="none" strike="noStrike" dirty="0">
                          <a:solidFill>
                            <a:srgbClr val="FFFFFF"/>
                          </a:solidFill>
                          <a:latin typeface="Arial Narrow"/>
                        </a:rPr>
                        <a:t>12.4"</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1024x273, 400nits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Front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r>
                        <a:rPr lang="zh-CN" altLang="en-US" sz="1200" b="1" i="0" u="none" strike="noStrike" dirty="0">
                          <a:solidFill>
                            <a:srgbClr val="FFFFFF"/>
                          </a:solidFill>
                          <a:latin typeface="Arial Narrow"/>
                        </a:rPr>
                        <a:t>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2"/>
                  </a:ext>
                </a:extLst>
              </a:tr>
              <a:tr h="314473">
                <a:tc>
                  <a:txBody>
                    <a:bodyPr/>
                    <a:lstStyle/>
                    <a:p>
                      <a:pPr algn="l" fontAlgn="ctr"/>
                      <a:r>
                        <a:rPr lang="en-US" altLang="zh-CN" sz="1200" b="0" i="0" u="none" strike="noStrike" dirty="0">
                          <a:solidFill>
                            <a:srgbClr val="FFFFFF"/>
                          </a:solidFill>
                          <a:latin typeface="Arial Narrow"/>
                        </a:rPr>
                        <a:t>13.3"</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PCAP</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1920x1080, 300nits</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Front +Edge</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zh-CN" altLang="en-US" sz="1200" b="1" i="0" u="none" strike="noStrike" dirty="0">
                          <a:solidFill>
                            <a:srgbClr val="FFFFFF"/>
                          </a:solidFill>
                          <a:latin typeface="Arial Narrow"/>
                        </a:rPr>
                        <a:t>　</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10003"/>
                  </a:ext>
                </a:extLst>
              </a:tr>
              <a:tr h="314473">
                <a:tc>
                  <a:txBody>
                    <a:bodyPr/>
                    <a:lstStyle/>
                    <a:p>
                      <a:pPr algn="l" fontAlgn="ctr"/>
                      <a:r>
                        <a:rPr lang="en-US" altLang="zh-CN" sz="1200" b="0" i="0" u="none" strike="noStrike" dirty="0">
                          <a:solidFill>
                            <a:srgbClr val="FFFFFF"/>
                          </a:solidFill>
                          <a:latin typeface="Arial Narrow"/>
                        </a:rPr>
                        <a:t>13.3’’</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altLang="zh-CN" sz="1200" b="0" i="0" u="none" strike="noStrike" dirty="0">
                          <a:solidFill>
                            <a:srgbClr val="FFFFFF"/>
                          </a:solidFill>
                          <a:latin typeface="Arial Narrow"/>
                        </a:rPr>
                        <a:t>Non-Touch</a:t>
                      </a:r>
                      <a:endParaRPr lang="en-US" sz="1200" b="0"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N/A</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l" fontAlgn="ctr"/>
                      <a:r>
                        <a:rPr lang="en-US" sz="1200" b="0" i="0" u="none" strike="noStrike" dirty="0">
                          <a:solidFill>
                            <a:srgbClr val="FFFFFF"/>
                          </a:solidFill>
                          <a:latin typeface="Arial Narrow"/>
                        </a:rPr>
                        <a:t>Front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200" b="0" i="0" u="none" strike="noStrike" dirty="0">
                        <a:solidFill>
                          <a:srgbClr val="FFFFFF"/>
                        </a:solidFill>
                        <a:latin typeface="宋体"/>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0" i="0" u="none" strike="noStrike" dirty="0">
                          <a:solidFill>
                            <a:srgbClr val="FFFFFF"/>
                          </a:solidFill>
                          <a:latin typeface="宋体"/>
                        </a:rPr>
                        <a:t>√</a:t>
                      </a: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endParaRPr lang="zh-CN" altLang="en-US" sz="1200" b="1" i="0" u="none" strike="noStrike" dirty="0">
                        <a:solidFill>
                          <a:srgbClr val="FFFFFF"/>
                        </a:solidFill>
                        <a:latin typeface="Arial Narrow"/>
                      </a:endParaRPr>
                    </a:p>
                  </a:txBody>
                  <a:tcPr marL="5376" marR="5376" marT="53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extLst>
                  <a:ext uri="{0D108BD9-81ED-4DB2-BD59-A6C34878D82A}">
                    <a16:rowId xmlns:a16="http://schemas.microsoft.com/office/drawing/2014/main" val="336176381"/>
                  </a:ext>
                </a:extLst>
              </a:tr>
            </a:tbl>
          </a:graphicData>
        </a:graphic>
      </p:graphicFrame>
      <p:pic>
        <p:nvPicPr>
          <p:cNvPr id="7171" name="Picture 3"/>
          <p:cNvPicPr>
            <a:picLocks noChangeAspect="1" noChangeArrowheads="1"/>
          </p:cNvPicPr>
          <p:nvPr/>
        </p:nvPicPr>
        <p:blipFill>
          <a:blip r:embed="rId3"/>
          <a:srcRect/>
          <a:stretch>
            <a:fillRect/>
          </a:stretch>
        </p:blipFill>
        <p:spPr bwMode="auto">
          <a:xfrm>
            <a:off x="3923928" y="357166"/>
            <a:ext cx="4659313" cy="1398587"/>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t="26786"/>
          <a:stretch>
            <a:fillRect/>
          </a:stretch>
        </p:blipFill>
        <p:spPr bwMode="auto">
          <a:xfrm>
            <a:off x="3882553" y="1560491"/>
            <a:ext cx="2633663" cy="390524"/>
          </a:xfrm>
          <a:prstGeom prst="rect">
            <a:avLst/>
          </a:prstGeom>
          <a:noFill/>
          <a:ln w="9525">
            <a:noFill/>
            <a:miter lim="800000"/>
            <a:headEnd/>
            <a:tailEnd/>
          </a:ln>
          <a:effectLst/>
        </p:spPr>
      </p:pic>
      <p:pic>
        <p:nvPicPr>
          <p:cNvPr id="6" name="图片 5" descr="图形用户界面&#10;&#10;描述已自动生成">
            <a:extLst>
              <a:ext uri="{FF2B5EF4-FFF2-40B4-BE49-F238E27FC236}">
                <a16:creationId xmlns:a16="http://schemas.microsoft.com/office/drawing/2014/main" id="{19F992B1-669D-23E8-6278-F2E5AE77D9E8}"/>
              </a:ext>
            </a:extLst>
          </p:cNvPr>
          <p:cNvPicPr>
            <a:picLocks noChangeAspect="1"/>
          </p:cNvPicPr>
          <p:nvPr/>
        </p:nvPicPr>
        <p:blipFill>
          <a:blip r:embed="rId5" cstate="print">
            <a:extLst>
              <a:ext uri="{28A0092B-C50C-407E-A947-70E740481C1C}">
                <a14:useLocalDpi xmlns:a14="http://schemas.microsoft.com/office/drawing/2010/main" val="0"/>
              </a:ext>
            </a:extLst>
          </a:blip>
          <a:srcRect l="6951" t="35300" r="8000" b="28449"/>
          <a:stretch/>
        </p:blipFill>
        <p:spPr>
          <a:xfrm>
            <a:off x="667614" y="2081864"/>
            <a:ext cx="2690802" cy="1146923"/>
          </a:xfrm>
          <a:prstGeom prst="rect">
            <a:avLst/>
          </a:prstGeom>
        </p:spPr>
      </p:pic>
      <p:pic>
        <p:nvPicPr>
          <p:cNvPr id="13" name="图片 12" descr="白色的游戏机&#10;&#10;中度可信度描述已自动生成">
            <a:extLst>
              <a:ext uri="{FF2B5EF4-FFF2-40B4-BE49-F238E27FC236}">
                <a16:creationId xmlns:a16="http://schemas.microsoft.com/office/drawing/2014/main" id="{95DC305B-6C35-E458-9CD7-FCAAD3F57877}"/>
              </a:ext>
            </a:extLst>
          </p:cNvPr>
          <p:cNvPicPr>
            <a:picLocks noChangeAspect="1"/>
          </p:cNvPicPr>
          <p:nvPr/>
        </p:nvPicPr>
        <p:blipFill>
          <a:blip r:embed="rId6" cstate="print">
            <a:extLst>
              <a:ext uri="{28A0092B-C50C-407E-A947-70E740481C1C}">
                <a14:useLocalDpi xmlns:a14="http://schemas.microsoft.com/office/drawing/2010/main" val="0"/>
              </a:ext>
            </a:extLst>
          </a:blip>
          <a:srcRect l="11151" t="21596" r="11151" b="21896"/>
          <a:stretch/>
        </p:blipFill>
        <p:spPr>
          <a:xfrm>
            <a:off x="4067944" y="2053084"/>
            <a:ext cx="1656184" cy="1204485"/>
          </a:xfrm>
          <a:prstGeom prst="rect">
            <a:avLst/>
          </a:prstGeom>
        </p:spPr>
      </p:pic>
      <p:pic>
        <p:nvPicPr>
          <p:cNvPr id="3" name="图片 2" descr="图形用户界面&#10;&#10;AI 生成的内容可能不正确。">
            <a:extLst>
              <a:ext uri="{FF2B5EF4-FFF2-40B4-BE49-F238E27FC236}">
                <a16:creationId xmlns:a16="http://schemas.microsoft.com/office/drawing/2014/main" id="{6E1BB80B-C39C-D0E0-5243-D5F2B53999D5}"/>
              </a:ext>
            </a:extLst>
          </p:cNvPr>
          <p:cNvPicPr>
            <a:picLocks noChangeAspect="1"/>
          </p:cNvPicPr>
          <p:nvPr/>
        </p:nvPicPr>
        <p:blipFill>
          <a:blip r:embed="rId7" cstate="print">
            <a:extLst>
              <a:ext uri="{28A0092B-C50C-407E-A947-70E740481C1C}">
                <a14:useLocalDpi xmlns:a14="http://schemas.microsoft.com/office/drawing/2010/main" val="0"/>
              </a:ext>
            </a:extLst>
          </a:blip>
          <a:srcRect l="8000" t="28586" r="4851" b="25690"/>
          <a:stretch>
            <a:fillRect/>
          </a:stretch>
        </p:blipFill>
        <p:spPr>
          <a:xfrm>
            <a:off x="716956" y="558155"/>
            <a:ext cx="2600437" cy="136437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p:nvPr/>
        </p:nvSpPr>
        <p:spPr>
          <a:xfrm>
            <a:off x="0" y="0"/>
            <a:ext cx="91440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a:solidFill>
                <a:schemeClr val="bg1"/>
              </a:solidFill>
            </a:endParaRPr>
          </a:p>
        </p:txBody>
      </p:sp>
      <p:sp>
        <p:nvSpPr>
          <p:cNvPr id="6" name="TextBox 5"/>
          <p:cNvSpPr txBox="1"/>
          <p:nvPr/>
        </p:nvSpPr>
        <p:spPr>
          <a:xfrm>
            <a:off x="2428860" y="214290"/>
            <a:ext cx="3643338" cy="461665"/>
          </a:xfrm>
          <a:prstGeom prst="rect">
            <a:avLst/>
          </a:prstGeom>
          <a:noFill/>
        </p:spPr>
        <p:txBody>
          <a:bodyPr wrap="square" rtlCol="0">
            <a:spAutoFit/>
          </a:bodyPr>
          <a:lstStyle/>
          <a:p>
            <a:pPr algn="ctr"/>
            <a:r>
              <a:rPr lang="en-US" altLang="zh-CN" sz="2400" b="1" dirty="0">
                <a:solidFill>
                  <a:schemeClr val="bg1">
                    <a:lumMod val="95000"/>
                  </a:schemeClr>
                </a:solidFill>
                <a:latin typeface="Arial" pitchFamily="34" charset="0"/>
                <a:cs typeface="Arial" pitchFamily="34" charset="0"/>
              </a:rPr>
              <a:t>Button Decks</a:t>
            </a:r>
            <a:endParaRPr lang="zh-CN" altLang="en-US" sz="2400" b="1" dirty="0">
              <a:solidFill>
                <a:schemeClr val="bg1">
                  <a:lumMod val="95000"/>
                </a:schemeClr>
              </a:solidFill>
              <a:latin typeface="Arial" pitchFamily="34" charset="0"/>
              <a:cs typeface="Arial" pitchFamily="34" charset="0"/>
            </a:endParaRPr>
          </a:p>
        </p:txBody>
      </p:sp>
      <p:sp>
        <p:nvSpPr>
          <p:cNvPr id="7" name="Rectangle 14"/>
          <p:cNvSpPr/>
          <p:nvPr/>
        </p:nvSpPr>
        <p:spPr>
          <a:xfrm>
            <a:off x="1571604" y="142852"/>
            <a:ext cx="5072098" cy="571504"/>
          </a:xfrm>
          <a:prstGeom prst="rect">
            <a:avLst/>
          </a:prstGeom>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buFont typeface="Arial" pitchFamily="34" charset="0"/>
              <a:buChar char="•"/>
            </a:pPr>
            <a:endParaRPr lang="en-US" sz="675"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微软雅黑" panose="020B0503020204020204" pitchFamily="34" charset="-122"/>
              <a:ea typeface="微软雅黑" panose="020B0503020204020204" pitchFamily="34" charset="-122"/>
            </a:endParaRPr>
          </a:p>
        </p:txBody>
      </p:sp>
      <p:sp>
        <p:nvSpPr>
          <p:cNvPr id="8" name="TextBox 7"/>
          <p:cNvSpPr txBox="1"/>
          <p:nvPr/>
        </p:nvSpPr>
        <p:spPr>
          <a:xfrm>
            <a:off x="1857356" y="214290"/>
            <a:ext cx="4786346" cy="461665"/>
          </a:xfrm>
          <a:prstGeom prst="rect">
            <a:avLst/>
          </a:prstGeom>
          <a:noFill/>
        </p:spPr>
        <p:txBody>
          <a:bodyPr wrap="square" rtlCol="0">
            <a:spAutoFit/>
          </a:bodyPr>
          <a:lstStyle/>
          <a:p>
            <a:pPr algn="ctr"/>
            <a:r>
              <a:rPr lang="en-US" altLang="zh-CN" sz="2400" b="1" dirty="0">
                <a:solidFill>
                  <a:schemeClr val="bg1">
                    <a:lumMod val="95000"/>
                  </a:schemeClr>
                </a:solidFill>
                <a:latin typeface="Arial" pitchFamily="34" charset="0"/>
                <a:cs typeface="Arial" pitchFamily="34" charset="0"/>
              </a:rPr>
              <a:t>FJIMA 2024, Madrid, Spain</a:t>
            </a:r>
          </a:p>
        </p:txBody>
      </p:sp>
      <p:pic>
        <p:nvPicPr>
          <p:cNvPr id="4098" name="Picture 2"/>
          <p:cNvPicPr>
            <a:picLocks noChangeAspect="1" noChangeArrowheads="1"/>
          </p:cNvPicPr>
          <p:nvPr/>
        </p:nvPicPr>
        <p:blipFill>
          <a:blip r:embed="rId2" cstate="print"/>
          <a:srcRect/>
          <a:stretch>
            <a:fillRect/>
          </a:stretch>
        </p:blipFill>
        <p:spPr bwMode="auto">
          <a:xfrm>
            <a:off x="547659" y="1357298"/>
            <a:ext cx="2095515" cy="157163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3143240" y="1285860"/>
            <a:ext cx="2214578" cy="1660934"/>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cstate="print"/>
          <a:srcRect t="43794" b="9691"/>
          <a:stretch>
            <a:fillRect/>
          </a:stretch>
        </p:blipFill>
        <p:spPr bwMode="auto">
          <a:xfrm>
            <a:off x="5929322" y="1347654"/>
            <a:ext cx="2286016" cy="1581280"/>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cstate="print"/>
          <a:srcRect/>
          <a:stretch>
            <a:fillRect/>
          </a:stretch>
        </p:blipFill>
        <p:spPr bwMode="auto">
          <a:xfrm>
            <a:off x="5929322" y="3661173"/>
            <a:ext cx="2357454" cy="1768091"/>
          </a:xfrm>
          <a:prstGeom prst="rect">
            <a:avLst/>
          </a:prstGeom>
          <a:noFill/>
          <a:ln w="9525">
            <a:noFill/>
            <a:miter lim="800000"/>
            <a:headEnd/>
            <a:tailEnd/>
          </a:ln>
          <a:effectLst/>
        </p:spPr>
      </p:pic>
      <p:pic>
        <p:nvPicPr>
          <p:cNvPr id="4102" name="Picture 6"/>
          <p:cNvPicPr>
            <a:picLocks noChangeAspect="1" noChangeArrowheads="1"/>
          </p:cNvPicPr>
          <p:nvPr/>
        </p:nvPicPr>
        <p:blipFill>
          <a:blip r:embed="rId6" cstate="print"/>
          <a:srcRect/>
          <a:stretch>
            <a:fillRect/>
          </a:stretch>
        </p:blipFill>
        <p:spPr bwMode="auto">
          <a:xfrm>
            <a:off x="3143240" y="3714752"/>
            <a:ext cx="2255854" cy="1714512"/>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cstate="print"/>
          <a:srcRect/>
          <a:stretch>
            <a:fillRect/>
          </a:stretch>
        </p:blipFill>
        <p:spPr bwMode="auto">
          <a:xfrm>
            <a:off x="500034" y="3730003"/>
            <a:ext cx="2146315" cy="162782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1744</TotalTime>
  <Words>651</Words>
  <Application>Microsoft Office PowerPoint</Application>
  <PresentationFormat>全屏显示(4:3)</PresentationFormat>
  <Paragraphs>181</Paragraphs>
  <Slides>11</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11</vt:i4>
      </vt:variant>
    </vt:vector>
  </HeadingPairs>
  <TitlesOfParts>
    <vt:vector size="18" baseType="lpstr">
      <vt:lpstr>华文细黑</vt:lpstr>
      <vt:lpstr>宋体</vt:lpstr>
      <vt:lpstr>微软雅黑</vt:lpstr>
      <vt:lpstr>Arial</vt:lpstr>
      <vt:lpstr>Arial Narrow</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Failure Analysis 8D report</dc:title>
  <dc:creator>China</dc:creator>
  <cp:lastModifiedBy>东升 李</cp:lastModifiedBy>
  <cp:revision>236</cp:revision>
  <dcterms:created xsi:type="dcterms:W3CDTF">2025-11-26T07:43:19Z</dcterms:created>
  <dcterms:modified xsi:type="dcterms:W3CDTF">2026-01-22T07:36:52Z</dcterms:modified>
</cp:coreProperties>
</file>